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F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94660"/>
  </p:normalViewPr>
  <p:slideViewPr>
    <p:cSldViewPr snapToGrid="0">
      <p:cViewPr>
        <p:scale>
          <a:sx n="62" d="100"/>
          <a:sy n="62" d="100"/>
        </p:scale>
        <p:origin x="7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571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01458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191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93601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789AD8-C785-4841-AD99-C644B242160F}" type="datetimeFigureOut">
              <a:rPr lang="en-GB" smtClean="0"/>
              <a:t>14/04/2023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99784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789AD8-C785-4841-AD99-C644B242160F}"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011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789AD8-C785-4841-AD99-C644B242160F}" type="datetimeFigureOut">
              <a:rPr lang="en-GB" smtClean="0"/>
              <a:t>14/04/2023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88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789AD8-C785-4841-AD99-C644B242160F}" type="datetimeFigureOut">
              <a:rPr lang="en-GB" smtClean="0"/>
              <a:t>14/04/2023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0990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89AD8-C785-4841-AD99-C644B242160F}" type="datetimeFigureOut">
              <a:rPr lang="en-GB" smtClean="0"/>
              <a:t>14/04/2023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53662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02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14/04/2023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930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89AD8-C785-4841-AD99-C644B242160F}" type="datetimeFigureOut">
              <a:rPr lang="en-GB" smtClean="0"/>
              <a:t>14/04/2023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C247F-48B7-4FF2-98F3-AC82A8738981}" type="slidenum">
              <a:rPr lang="en-GB" smtClean="0"/>
              <a:t>‹#›</a:t>
            </a:fld>
            <a:endParaRPr lang="en-GB"/>
          </a:p>
        </p:txBody>
      </p:sp>
    </p:spTree>
    <p:extLst>
      <p:ext uri="{BB962C8B-B14F-4D97-AF65-F5344CB8AC3E}">
        <p14:creationId xmlns:p14="http://schemas.microsoft.com/office/powerpoint/2010/main" val="231801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ounded Rectangle 7"/>
          <p:cNvSpPr/>
          <p:nvPr/>
        </p:nvSpPr>
        <p:spPr>
          <a:xfrm>
            <a:off x="5218546" y="73891"/>
            <a:ext cx="6871854" cy="38792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50000"/>
                  </a:schemeClr>
                </a:solidFill>
                <a:latin typeface="Letter-join Plus 36" panose="02000505000000020003" pitchFamily="50" charset="0"/>
              </a:rPr>
              <a:t> </a:t>
            </a:r>
            <a:r>
              <a:rPr lang="en-US" sz="2800" b="1" dirty="0" smtClean="0">
                <a:solidFill>
                  <a:schemeClr val="accent1">
                    <a:lumMod val="50000"/>
                  </a:schemeClr>
                </a:solidFill>
                <a:latin typeface="Letter-join Plus 36" panose="02000505000000020003" pitchFamily="50" charset="0"/>
              </a:rPr>
              <a:t>Asia Deep Dive</a:t>
            </a:r>
            <a:endParaRPr lang="en-GB" sz="2800" dirty="0">
              <a:solidFill>
                <a:schemeClr val="accent1">
                  <a:lumMod val="50000"/>
                </a:schemeClr>
              </a:solidFill>
            </a:endParaRPr>
          </a:p>
        </p:txBody>
      </p:sp>
      <p:pic>
        <p:nvPicPr>
          <p:cNvPr id="1026" name="Picture 2" descr="https://lh5.googleusercontent.com/YHgYbLJbhvyQcPcq97FOk3TcK-0vC45XzD2hFaYf78ZiImkSyVNUwKGmTIq3klBxGr2LswuOnDcsQDongAyigpPl0qKFjjm5fIWdAwMvw30Wb7RX8Jv2Bb2EB7g-VWolBgDIfGBL1n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66" y="113447"/>
            <a:ext cx="1047750" cy="10477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48480" y="233362"/>
            <a:ext cx="3868465" cy="384721"/>
          </a:xfrm>
          <a:prstGeom prst="rect">
            <a:avLst/>
          </a:prstGeom>
          <a:solidFill>
            <a:schemeClr val="accent5">
              <a:lumMod val="60000"/>
              <a:lumOff val="40000"/>
            </a:schemeClr>
          </a:solidFill>
        </p:spPr>
        <p:txBody>
          <a:bodyPr wrap="square" rtlCol="0">
            <a:spAutoFit/>
          </a:bodyPr>
          <a:lstStyle/>
          <a:p>
            <a:pPr algn="ctr"/>
            <a:r>
              <a:rPr lang="en-GB" sz="1900" dirty="0" smtClean="0">
                <a:latin typeface="Letter-join Plus 36" panose="02000505000000020003" pitchFamily="50" charset="0"/>
              </a:rPr>
              <a:t>Geography Knowledge </a:t>
            </a:r>
            <a:r>
              <a:rPr lang="en-GB" sz="1900" dirty="0">
                <a:latin typeface="Letter-join Plus 36" panose="02000505000000020003" pitchFamily="50" charset="0"/>
              </a:rPr>
              <a:t>Organiser</a:t>
            </a:r>
          </a:p>
        </p:txBody>
      </p:sp>
      <p:sp>
        <p:nvSpPr>
          <p:cNvPr id="4" name="TextBox 3"/>
          <p:cNvSpPr txBox="1"/>
          <p:nvPr/>
        </p:nvSpPr>
        <p:spPr>
          <a:xfrm>
            <a:off x="1248480" y="668061"/>
            <a:ext cx="3868465" cy="384721"/>
          </a:xfrm>
          <a:prstGeom prst="rect">
            <a:avLst/>
          </a:prstGeom>
          <a:solidFill>
            <a:srgbClr val="FFFF00"/>
          </a:solidFill>
        </p:spPr>
        <p:txBody>
          <a:bodyPr wrap="square" rtlCol="0">
            <a:spAutoFit/>
          </a:bodyPr>
          <a:lstStyle/>
          <a:p>
            <a:pPr algn="ctr"/>
            <a:r>
              <a:rPr lang="en-GB" sz="1900" dirty="0">
                <a:latin typeface="Letter-join Plus 36" panose="02000505000000020003" pitchFamily="50" charset="0"/>
              </a:rPr>
              <a:t>Year 6: </a:t>
            </a:r>
            <a:r>
              <a:rPr lang="en-GB" sz="1900" dirty="0" smtClean="0">
                <a:latin typeface="Letter-join Plus 36" panose="02000505000000020003" pitchFamily="50" charset="0"/>
              </a:rPr>
              <a:t>Summer </a:t>
            </a:r>
            <a:r>
              <a:rPr lang="en-GB" sz="1900" dirty="0">
                <a:latin typeface="Letter-join Plus 36" panose="02000505000000020003" pitchFamily="50" charset="0"/>
              </a:rPr>
              <a:t>Term </a:t>
            </a:r>
            <a:r>
              <a:rPr lang="en-GB" sz="1900" dirty="0" smtClean="0">
                <a:latin typeface="Letter-join Plus 36" panose="02000505000000020003" pitchFamily="50" charset="0"/>
              </a:rPr>
              <a:t>A</a:t>
            </a:r>
            <a:endParaRPr lang="en-GB" sz="1900" dirty="0">
              <a:latin typeface="Letter-join Plus 36" panose="02000505000000020003" pitchFamily="50"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55086295"/>
              </p:ext>
            </p:extLst>
          </p:nvPr>
        </p:nvGraphicFramePr>
        <p:xfrm>
          <a:off x="108366" y="1182899"/>
          <a:ext cx="5747489" cy="3921531"/>
        </p:xfrm>
        <a:graphic>
          <a:graphicData uri="http://schemas.openxmlformats.org/drawingml/2006/table">
            <a:tbl>
              <a:tblPr firstRow="1" bandRow="1">
                <a:tableStyleId>{5C22544A-7EE6-4342-B048-85BDC9FD1C3A}</a:tableStyleId>
              </a:tblPr>
              <a:tblGrid>
                <a:gridCol w="1632106">
                  <a:extLst>
                    <a:ext uri="{9D8B030D-6E8A-4147-A177-3AD203B41FA5}">
                      <a16:colId xmlns:a16="http://schemas.microsoft.com/office/drawing/2014/main" val="2007880241"/>
                    </a:ext>
                  </a:extLst>
                </a:gridCol>
                <a:gridCol w="4115383">
                  <a:extLst>
                    <a:ext uri="{9D8B030D-6E8A-4147-A177-3AD203B41FA5}">
                      <a16:colId xmlns:a16="http://schemas.microsoft.com/office/drawing/2014/main" val="3153568303"/>
                    </a:ext>
                  </a:extLst>
                </a:gridCol>
              </a:tblGrid>
              <a:tr h="339970">
                <a:tc gridSpan="2">
                  <a:txBody>
                    <a:bodyPr/>
                    <a:lstStyle/>
                    <a:p>
                      <a:pPr algn="ctr"/>
                      <a:r>
                        <a:rPr lang="en-GB" sz="1800" dirty="0">
                          <a:solidFill>
                            <a:schemeClr val="tx1"/>
                          </a:solidFill>
                          <a:latin typeface="Letter-join Plus 36" panose="02000505000000020003" pitchFamily="50" charset="0"/>
                        </a:rPr>
                        <a:t>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792209963"/>
                  </a:ext>
                </a:extLst>
              </a:tr>
              <a:tr h="464868">
                <a:tc>
                  <a:txBody>
                    <a:bodyPr/>
                    <a:lstStyle/>
                    <a:p>
                      <a:pPr algn="ctr">
                        <a:lnSpc>
                          <a:spcPct val="107000"/>
                        </a:lnSpc>
                        <a:spcAft>
                          <a:spcPts val="0"/>
                        </a:spcAft>
                      </a:pPr>
                      <a:r>
                        <a:rPr lang="en-GB"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Biome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Areas of the planet with a similar climate and landscape, where similar animals and plants live.</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8986644"/>
                  </a:ext>
                </a:extLst>
              </a:tr>
              <a:tr h="45932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Pilgrimage</a:t>
                      </a:r>
                      <a:endParaRPr lang="en-GB" sz="1200" b="1"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 journey. to a holy place is called a pilgrimage. </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17666"/>
                  </a:ext>
                </a:extLst>
              </a:tr>
              <a:tr h="61302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Partition</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 change of political borders cutting through at least one territory considered a homeland by some community.</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994008"/>
                  </a:ext>
                </a:extLst>
              </a:tr>
              <a:tr h="42394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Economy</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system of production, distribution, and consumption of goods and services. </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6750679"/>
                  </a:ext>
                </a:extLst>
              </a:tr>
              <a:tr h="53976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Export</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1"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Sending goods to sell in other countries</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1546116"/>
                  </a:ext>
                </a:extLst>
              </a:tr>
              <a:tr h="503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Tectonic</a:t>
                      </a:r>
                      <a:r>
                        <a:rPr lang="en-GB" sz="1200" b="1" i="0" baseline="0" dirty="0" smtClean="0">
                          <a:effectLst/>
                          <a:latin typeface="Letter-join Plus 36" panose="02000505000000020003" pitchFamily="50" charset="0"/>
                          <a:ea typeface="Calibri" panose="020F0502020204030204" pitchFamily="34" charset="0"/>
                          <a:cs typeface="Times New Roman" panose="02020603050405020304" pitchFamily="18" charset="0"/>
                        </a:rPr>
                        <a:t> plate boundaries</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Broken large pieces of the Earth's crust and upper part of the mantle</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1847936"/>
                  </a:ext>
                </a:extLst>
              </a:tr>
              <a:tr h="503745">
                <a:tc>
                  <a:txBody>
                    <a:bodyPr/>
                    <a:lstStyle/>
                    <a:p>
                      <a:pPr algn="ctr">
                        <a:lnSpc>
                          <a:spcPct val="107000"/>
                        </a:lnSpc>
                        <a:spcAft>
                          <a:spcPts val="0"/>
                        </a:spcAft>
                      </a:pPr>
                      <a:r>
                        <a:rPr lang="en-US"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Natural</a:t>
                      </a:r>
                      <a:r>
                        <a:rPr lang="en-US" sz="1200" b="1" i="0" baseline="0" dirty="0" smtClean="0">
                          <a:effectLst/>
                          <a:latin typeface="Letter-join Plus 36" panose="02000505000000020003" pitchFamily="50" charset="0"/>
                          <a:ea typeface="Calibri" panose="020F0502020204030204" pitchFamily="34" charset="0"/>
                          <a:cs typeface="Times New Roman" panose="02020603050405020304" pitchFamily="18" charset="0"/>
                        </a:rPr>
                        <a:t> disasters </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Natural disasters are caused by nature, such as tornadoes, ice storms, severe weather and flooding.</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6335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90210220"/>
              </p:ext>
            </p:extLst>
          </p:nvPr>
        </p:nvGraphicFramePr>
        <p:xfrm>
          <a:off x="5975927" y="535710"/>
          <a:ext cx="6114473" cy="5415271"/>
        </p:xfrm>
        <a:graphic>
          <a:graphicData uri="http://schemas.openxmlformats.org/drawingml/2006/table">
            <a:tbl>
              <a:tblPr firstRow="1" bandRow="1">
                <a:tableStyleId>{7DF18680-E054-41AD-8BC1-D1AEF772440D}</a:tableStyleId>
              </a:tblPr>
              <a:tblGrid>
                <a:gridCol w="6114473">
                  <a:extLst>
                    <a:ext uri="{9D8B030D-6E8A-4147-A177-3AD203B41FA5}">
                      <a16:colId xmlns:a16="http://schemas.microsoft.com/office/drawing/2014/main" val="871901910"/>
                    </a:ext>
                  </a:extLst>
                </a:gridCol>
              </a:tblGrid>
              <a:tr h="316815">
                <a:tc>
                  <a:txBody>
                    <a:bodyPr/>
                    <a:lstStyle/>
                    <a:p>
                      <a:pPr algn="ctr"/>
                      <a:r>
                        <a:rPr lang="en-GB" dirty="0">
                          <a:solidFill>
                            <a:schemeClr val="tx1"/>
                          </a:solidFill>
                          <a:latin typeface="Letter-join Plus 36" panose="02000505000000020003" pitchFamily="50" charset="0"/>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92008497"/>
                  </a:ext>
                </a:extLst>
              </a:tr>
              <a:tr h="5049511">
                <a:tc>
                  <a:txBody>
                    <a:bodyPr/>
                    <a:lstStyle/>
                    <a:p>
                      <a:pPr marL="17145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Asia is the largest continent.</a:t>
                      </a:r>
                    </a:p>
                    <a:p>
                      <a:pPr marL="17145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It is divided into five varied regions. Due to its size and physical geography Asia has a wide range of climates and biomes including deserts, mountains, tropical and sub-tropical jungle, temperate forests, </a:t>
                      </a:r>
                      <a:r>
                        <a:rPr lang="en-GB" sz="1400" b="0" i="0" kern="1200" dirty="0" err="1"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tiago</a:t>
                      </a: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 and temperate grasslands.</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Asia is the birthplace of Judaism, Christianity, Islam, Hinduism, Sikhism and Buddhism.</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Many people of faith make pilgrimages to sacred religious sites in Asia.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As a result there are many key religious sites in Asia such as Mecca and Medina in Saudi Arabia, Jerusalem in Israel</a:t>
                      </a:r>
                      <a:r>
                        <a:rPr lang="en-GB" sz="1400" b="0" i="0" kern="1200" baseline="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 and </a:t>
                      </a: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Ganges River in India.</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Silk Road was an ancient network of trade routes that connected China to the Mediterranean Sea..</a:t>
                      </a:r>
                      <a:r>
                        <a:rPr lang="en-GB" sz="1400" b="0" i="0" kern="1200" baseline="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 </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Partition refers to the division of a country or region into separate parts, often along religious or political lines.</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India was ruled by the British Empire for over 200 years.</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In the early 20th century, there were growing calls for independence from British rule, led by figures such as Mahatma Gandhi.</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partition of India in 1947 led to the creation of two separate countries: India (majority Hindu) and Pakistan (majority Muslim).</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Some countries in Asia, such as Japan and South Korea, have developed modern, industrial economies, which export goods around the world while others, such as Afghanistan and Nepal, still have traditional, subsistence-based economies.</a:t>
                      </a:r>
                    </a:p>
                    <a:p>
                      <a:pPr marL="171450" lvl="0" indent="-171450" algn="l" defTabSz="914400" rtl="0" eaLnBrk="1" latinLnBrk="0" hangingPunct="1">
                        <a:buFont typeface="Arial" panose="020B0604020202020204" pitchFamily="34" charset="0"/>
                        <a:buChar char="•"/>
                      </a:pP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Asia has many tectonic plate boundaries.</a:t>
                      </a:r>
                      <a:r>
                        <a:rPr lang="en-GB" sz="1400" b="0" i="0" kern="1200" baseline="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 </a:t>
                      </a:r>
                      <a:r>
                        <a:rPr lang="en-GB" sz="14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Where tectonic plates meet they can cause many types of natural disaster, such as earthquakes and tsunamis.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733816"/>
                  </a:ext>
                </a:extLst>
              </a:tr>
            </a:tbl>
          </a:graphicData>
        </a:graphic>
      </p:graphicFrame>
      <p:sp>
        <p:nvSpPr>
          <p:cNvPr id="13" name="AutoShape 4" descr="Carl Linnaeus | Opiliones Wiki | Fand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p:nvPr/>
        </p:nvPicPr>
        <p:blipFill>
          <a:blip r:embed="rId3"/>
          <a:stretch>
            <a:fillRect/>
          </a:stretch>
        </p:blipFill>
        <p:spPr>
          <a:xfrm>
            <a:off x="189002" y="5104430"/>
            <a:ext cx="2793108" cy="1731869"/>
          </a:xfrm>
          <a:prstGeom prst="rect">
            <a:avLst/>
          </a:prstGeom>
        </p:spPr>
      </p:pic>
      <p:pic>
        <p:nvPicPr>
          <p:cNvPr id="5" name="Picture 4"/>
          <p:cNvPicPr>
            <a:picLocks noChangeAspect="1"/>
          </p:cNvPicPr>
          <p:nvPr/>
        </p:nvPicPr>
        <p:blipFill>
          <a:blip r:embed="rId4"/>
          <a:stretch>
            <a:fillRect/>
          </a:stretch>
        </p:blipFill>
        <p:spPr>
          <a:xfrm>
            <a:off x="3371923" y="5126130"/>
            <a:ext cx="2339993" cy="1642269"/>
          </a:xfrm>
          <a:prstGeom prst="rect">
            <a:avLst/>
          </a:prstGeom>
        </p:spPr>
      </p:pic>
      <p:pic>
        <p:nvPicPr>
          <p:cNvPr id="17" name="Picture 16"/>
          <p:cNvPicPr>
            <a:picLocks noChangeAspect="1"/>
          </p:cNvPicPr>
          <p:nvPr/>
        </p:nvPicPr>
        <p:blipFill>
          <a:blip r:embed="rId5"/>
          <a:stretch>
            <a:fillRect/>
          </a:stretch>
        </p:blipFill>
        <p:spPr>
          <a:xfrm>
            <a:off x="5664568" y="6024873"/>
            <a:ext cx="6425832" cy="743527"/>
          </a:xfrm>
          <a:prstGeom prst="rect">
            <a:avLst/>
          </a:prstGeom>
        </p:spPr>
      </p:pic>
    </p:spTree>
    <p:extLst>
      <p:ext uri="{BB962C8B-B14F-4D97-AF65-F5344CB8AC3E}">
        <p14:creationId xmlns:p14="http://schemas.microsoft.com/office/powerpoint/2010/main" val="1430684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408</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Letter-join Plus 36</vt:lpstr>
      <vt:lpstr>Times New Roman</vt:lpstr>
      <vt:lpstr>Office Theme</vt:lpstr>
      <vt:lpstr>PowerPoint Presentation</vt:lpstr>
    </vt:vector>
  </TitlesOfParts>
  <Company>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Bradshaw-Campbell Louise</dc:creator>
  <cp:lastModifiedBy>Hema Patel-Thorpe</cp:lastModifiedBy>
  <cp:revision>36</cp:revision>
  <dcterms:created xsi:type="dcterms:W3CDTF">2020-09-17T15:40:05Z</dcterms:created>
  <dcterms:modified xsi:type="dcterms:W3CDTF">2023-04-14T18:08:09Z</dcterms:modified>
</cp:coreProperties>
</file>