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60" r:id="rId5"/>
    <p:sldId id="261" r:id="rId6"/>
    <p:sldId id="263" r:id="rId7"/>
    <p:sldId id="264" r:id="rId8"/>
    <p:sldId id="269" r:id="rId9"/>
    <p:sldId id="265" r:id="rId10"/>
    <p:sldId id="270" r:id="rId11"/>
    <p:sldId id="266" r:id="rId12"/>
    <p:sldId id="262" r:id="rId13"/>
    <p:sldId id="271" r:id="rId14"/>
    <p:sldId id="272" r:id="rId15"/>
    <p:sldId id="274" r:id="rId16"/>
    <p:sldId id="275" r:id="rId17"/>
    <p:sldId id="27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Words are Fun!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000" dirty="0" smtClean="0"/>
              <a:t>He didn't tell his mother that he had eaten the glue. </a:t>
            </a:r>
          </a:p>
          <a:p>
            <a:pPr algn="ctr" eaLnBrk="1" hangingPunct="1">
              <a:buFontTx/>
              <a:buNone/>
            </a:pPr>
            <a:r>
              <a:rPr lang="en-GB" altLang="en-US" sz="4000" dirty="0" smtClean="0"/>
              <a:t>His lips were sealed.</a:t>
            </a:r>
          </a:p>
        </p:txBody>
      </p:sp>
      <p:pic>
        <p:nvPicPr>
          <p:cNvPr id="5" name="Picture 4" descr="j0237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59741" y="4030663"/>
            <a:ext cx="858837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89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92" y="1106532"/>
            <a:ext cx="4617039" cy="5102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6217" y="809895"/>
            <a:ext cx="60350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e</a:t>
            </a:r>
            <a:r>
              <a:rPr lang="en-GB" sz="3600" dirty="0" err="1" smtClean="0"/>
              <a:t>ric</a:t>
            </a:r>
            <a:r>
              <a:rPr lang="en-GB" sz="3600" dirty="0" smtClean="0"/>
              <a:t> by Shaun Tan</a:t>
            </a:r>
          </a:p>
          <a:p>
            <a:endParaRPr lang="en-GB" sz="3600" dirty="0" smtClean="0"/>
          </a:p>
          <a:p>
            <a:r>
              <a:rPr lang="en-GB" sz="3600" dirty="0"/>
              <a:t>f</a:t>
            </a:r>
            <a:r>
              <a:rPr lang="en-GB" sz="3600" dirty="0" smtClean="0"/>
              <a:t>oreign, pronounce, pantry, cultural, intensity, excursions, exasperating, speculation, unresolved</a:t>
            </a:r>
          </a:p>
          <a:p>
            <a:endParaRPr lang="en-GB" sz="3600" dirty="0"/>
          </a:p>
          <a:p>
            <a:r>
              <a:rPr lang="en-GB" sz="3600" dirty="0" smtClean="0"/>
              <a:t>‘I could be a local expert, a fountain of interesting facts and opinions.’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3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Words Are Fun!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3600" dirty="0" smtClean="0"/>
              <a:t>I couldn't quite remember how to throw a boomerang, but I knew eventually it would come back to me.</a:t>
            </a:r>
          </a:p>
        </p:txBody>
      </p:sp>
      <p:pic>
        <p:nvPicPr>
          <p:cNvPr id="5" name="Picture 4" descr="j0295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347" y="4206622"/>
            <a:ext cx="1993990" cy="192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4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for Pleasure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4925"/>
            <a:ext cx="10820400" cy="475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My child says reading is ‘boring’!</a:t>
            </a:r>
          </a:p>
          <a:p>
            <a:pPr marL="0" indent="0">
              <a:buNone/>
            </a:pPr>
            <a:r>
              <a:rPr lang="en-GB" dirty="0" smtClean="0"/>
              <a:t>There </a:t>
            </a:r>
            <a:r>
              <a:rPr lang="en-GB" dirty="0"/>
              <a:t>are </a:t>
            </a:r>
            <a:r>
              <a:rPr lang="en-GB" dirty="0" smtClean="0"/>
              <a:t>many </a:t>
            </a:r>
            <a:r>
              <a:rPr lang="en-US" dirty="0" smtClean="0"/>
              <a:t>reasons </a:t>
            </a:r>
            <a:r>
              <a:rPr lang="en-US" dirty="0"/>
              <a:t>why this may be the case, including:</a:t>
            </a:r>
          </a:p>
          <a:p>
            <a:r>
              <a:rPr lang="en-US" dirty="0" smtClean="0"/>
              <a:t>The </a:t>
            </a:r>
            <a:r>
              <a:rPr lang="en-US" dirty="0"/>
              <a:t>child has not yet been taught </a:t>
            </a:r>
            <a:r>
              <a:rPr lang="en-US" dirty="0" smtClean="0"/>
              <a:t>the ‘basic </a:t>
            </a:r>
            <a:r>
              <a:rPr lang="en-US" dirty="0"/>
              <a:t>skills’ needed to read.</a:t>
            </a:r>
          </a:p>
          <a:p>
            <a:r>
              <a:rPr lang="en-US" dirty="0" smtClean="0"/>
              <a:t>The </a:t>
            </a:r>
            <a:r>
              <a:rPr lang="en-US" dirty="0"/>
              <a:t>child has not yet found the ‘</a:t>
            </a:r>
            <a:r>
              <a:rPr lang="en-US" dirty="0" smtClean="0"/>
              <a:t>right book</a:t>
            </a:r>
            <a:r>
              <a:rPr lang="en-US" dirty="0"/>
              <a:t>’ to ‘hook’ them into reading.</a:t>
            </a:r>
          </a:p>
          <a:p>
            <a:r>
              <a:rPr lang="en-US" b="1" dirty="0"/>
              <a:t>T</a:t>
            </a:r>
            <a:r>
              <a:rPr lang="en-US" dirty="0" smtClean="0"/>
              <a:t>he </a:t>
            </a:r>
            <a:r>
              <a:rPr lang="en-US" dirty="0"/>
              <a:t>child is reading books that </a:t>
            </a:r>
            <a:r>
              <a:rPr lang="en-US" dirty="0" smtClean="0"/>
              <a:t>are too </a:t>
            </a:r>
            <a:r>
              <a:rPr lang="en-US" dirty="0"/>
              <a:t>difficult, therefore reading is </a:t>
            </a:r>
            <a:r>
              <a:rPr lang="en-US" dirty="0" smtClean="0"/>
              <a:t>hard </a:t>
            </a:r>
            <a:r>
              <a:rPr lang="en-GB" dirty="0" smtClean="0"/>
              <a:t>work </a:t>
            </a:r>
            <a:r>
              <a:rPr lang="en-GB" dirty="0"/>
              <a:t>with little reward.</a:t>
            </a:r>
          </a:p>
          <a:p>
            <a:r>
              <a:rPr lang="en-US" dirty="0" smtClean="0"/>
              <a:t>The </a:t>
            </a:r>
            <a:r>
              <a:rPr lang="en-US" dirty="0"/>
              <a:t>child has not yet been able </a:t>
            </a:r>
            <a:r>
              <a:rPr lang="en-US" dirty="0" smtClean="0"/>
              <a:t>to apply </a:t>
            </a:r>
            <a:r>
              <a:rPr lang="en-US" dirty="0"/>
              <a:t>the reading skills they </a:t>
            </a:r>
            <a:r>
              <a:rPr lang="en-US" dirty="0" smtClean="0"/>
              <a:t>have </a:t>
            </a:r>
            <a:r>
              <a:rPr lang="en-GB" dirty="0" smtClean="0"/>
              <a:t>learnt </a:t>
            </a:r>
            <a:r>
              <a:rPr lang="en-GB" dirty="0"/>
              <a:t>into ‘real-time’ reading.</a:t>
            </a:r>
          </a:p>
          <a:p>
            <a:r>
              <a:rPr lang="en-US" dirty="0" smtClean="0"/>
              <a:t>The </a:t>
            </a:r>
            <a:r>
              <a:rPr lang="en-US" dirty="0"/>
              <a:t>child sees reading as ‘uncool’.</a:t>
            </a:r>
          </a:p>
          <a:p>
            <a:r>
              <a:rPr lang="en-US" b="1" dirty="0"/>
              <a:t>T</a:t>
            </a:r>
            <a:r>
              <a:rPr lang="en-US" dirty="0" smtClean="0"/>
              <a:t>he </a:t>
            </a:r>
            <a:r>
              <a:rPr lang="en-US" dirty="0"/>
              <a:t>child has little experience of </a:t>
            </a:r>
            <a:r>
              <a:rPr lang="en-US" dirty="0" smtClean="0"/>
              <a:t>role models </a:t>
            </a:r>
            <a:r>
              <a:rPr lang="en-US" dirty="0"/>
              <a:t>in reading, be it at </a:t>
            </a:r>
            <a:r>
              <a:rPr lang="en-US" dirty="0" smtClean="0"/>
              <a:t>home </a:t>
            </a:r>
            <a:r>
              <a:rPr lang="en-GB" dirty="0" smtClean="0"/>
              <a:t>or </a:t>
            </a:r>
            <a:r>
              <a:rPr lang="en-GB" dirty="0"/>
              <a:t>elsewhere.</a:t>
            </a:r>
          </a:p>
        </p:txBody>
      </p:sp>
    </p:spTree>
    <p:extLst>
      <p:ext uri="{BB962C8B-B14F-4D97-AF65-F5344CB8AC3E}">
        <p14:creationId xmlns:p14="http://schemas.microsoft.com/office/powerpoint/2010/main" val="346804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040" y="320236"/>
            <a:ext cx="8610600" cy="1293028"/>
          </a:xfrm>
        </p:spPr>
        <p:txBody>
          <a:bodyPr/>
          <a:lstStyle/>
          <a:p>
            <a:r>
              <a:rPr lang="en-GB" dirty="0" smtClean="0"/>
              <a:t>Reading For Pleasure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3264"/>
            <a:ext cx="10820400" cy="503573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Develop </a:t>
            </a:r>
            <a:r>
              <a:rPr lang="en-US" sz="2800" dirty="0"/>
              <a:t>an ethos and </a:t>
            </a:r>
            <a:r>
              <a:rPr lang="en-US" sz="2800" dirty="0" smtClean="0"/>
              <a:t>an </a:t>
            </a:r>
            <a:r>
              <a:rPr lang="en-GB" sz="2800" dirty="0" smtClean="0"/>
              <a:t>environment </a:t>
            </a:r>
            <a:r>
              <a:rPr lang="en-GB" sz="2800" dirty="0"/>
              <a:t>that </a:t>
            </a:r>
            <a:r>
              <a:rPr lang="en-GB" sz="2800" dirty="0" smtClean="0"/>
              <a:t>excites, enthuses</a:t>
            </a:r>
            <a:r>
              <a:rPr lang="en-GB" sz="2800" dirty="0"/>
              <a:t>, inspires and </a:t>
            </a:r>
            <a:r>
              <a:rPr lang="en-GB" sz="2800" dirty="0" smtClean="0"/>
              <a:t>values reading</a:t>
            </a:r>
          </a:p>
          <a:p>
            <a:r>
              <a:rPr lang="en-US" sz="2800" dirty="0" smtClean="0"/>
              <a:t>Use high </a:t>
            </a:r>
            <a:r>
              <a:rPr lang="en-US" sz="2800" dirty="0"/>
              <a:t>quality texts with </a:t>
            </a:r>
            <a:r>
              <a:rPr lang="en-US" sz="2800" dirty="0" smtClean="0"/>
              <a:t>depth and </a:t>
            </a:r>
            <a:r>
              <a:rPr lang="en-US" sz="2800" dirty="0"/>
              <a:t>interest in story, </a:t>
            </a:r>
            <a:r>
              <a:rPr lang="en-US" sz="2800" dirty="0" smtClean="0"/>
              <a:t>character, </a:t>
            </a:r>
            <a:r>
              <a:rPr lang="en-GB" sz="2800" dirty="0" smtClean="0"/>
              <a:t>illustration</a:t>
            </a:r>
            <a:r>
              <a:rPr lang="en-GB" sz="2800" dirty="0"/>
              <a:t>, vocabulary, </a:t>
            </a:r>
            <a:r>
              <a:rPr lang="en-GB" sz="2800" dirty="0" smtClean="0"/>
              <a:t>structure and </a:t>
            </a:r>
            <a:r>
              <a:rPr lang="en-GB" sz="2800" dirty="0"/>
              <a:t>subject </a:t>
            </a:r>
            <a:r>
              <a:rPr lang="en-GB" sz="2800" dirty="0" smtClean="0"/>
              <a:t>matter</a:t>
            </a:r>
          </a:p>
          <a:p>
            <a:r>
              <a:rPr lang="en-GB" sz="2800" dirty="0" smtClean="0"/>
              <a:t>Read aloud</a:t>
            </a:r>
          </a:p>
          <a:p>
            <a:r>
              <a:rPr lang="en-GB" sz="2800" dirty="0" smtClean="0"/>
              <a:t>Be knowledgeable about </a:t>
            </a:r>
            <a:r>
              <a:rPr lang="en-GB" sz="2800" dirty="0"/>
              <a:t>children’s </a:t>
            </a:r>
            <a:r>
              <a:rPr lang="en-GB" sz="2800" dirty="0" smtClean="0"/>
              <a:t>literature</a:t>
            </a:r>
          </a:p>
          <a:p>
            <a:r>
              <a:rPr lang="en-GB" sz="2800" dirty="0" smtClean="0"/>
              <a:t>Understand </a:t>
            </a:r>
            <a:r>
              <a:rPr lang="en-GB" sz="2800" dirty="0"/>
              <a:t>the </a:t>
            </a:r>
            <a:r>
              <a:rPr lang="en-GB" sz="2800" dirty="0" smtClean="0"/>
              <a:t>importance </a:t>
            </a:r>
            <a:r>
              <a:rPr lang="en-US" sz="2800" dirty="0" smtClean="0"/>
              <a:t>of </a:t>
            </a:r>
            <a:r>
              <a:rPr lang="en-US" sz="2800" dirty="0"/>
              <a:t>illustration in reading </a:t>
            </a:r>
            <a:r>
              <a:rPr lang="en-US" sz="2800" dirty="0" smtClean="0"/>
              <a:t>both in </a:t>
            </a:r>
            <a:r>
              <a:rPr lang="en-US" sz="2800" dirty="0"/>
              <a:t>terms of creating a text </a:t>
            </a:r>
            <a:r>
              <a:rPr lang="en-US" sz="2800" dirty="0" smtClean="0"/>
              <a:t>and </a:t>
            </a:r>
            <a:r>
              <a:rPr lang="en-GB" sz="2800" dirty="0" smtClean="0"/>
              <a:t>responding </a:t>
            </a:r>
            <a:r>
              <a:rPr lang="en-GB" sz="2800" dirty="0"/>
              <a:t>to a </a:t>
            </a:r>
            <a:r>
              <a:rPr lang="en-GB" sz="2800" dirty="0" smtClean="0"/>
              <a:t>text</a:t>
            </a:r>
          </a:p>
          <a:p>
            <a:r>
              <a:rPr lang="en-US" sz="2800" dirty="0" smtClean="0"/>
              <a:t>Use </a:t>
            </a:r>
            <a:r>
              <a:rPr lang="en-US" sz="2800" dirty="0"/>
              <a:t>drama and role play </a:t>
            </a:r>
            <a:r>
              <a:rPr lang="en-US" sz="2800" dirty="0" smtClean="0"/>
              <a:t>to help </a:t>
            </a:r>
            <a:r>
              <a:rPr lang="en-US" sz="2800" dirty="0"/>
              <a:t>children to understand </a:t>
            </a:r>
            <a:r>
              <a:rPr lang="en-US" sz="2800" dirty="0" smtClean="0"/>
              <a:t>and </a:t>
            </a:r>
            <a:r>
              <a:rPr lang="en-GB" sz="2800" dirty="0" smtClean="0"/>
              <a:t>access </a:t>
            </a:r>
            <a:r>
              <a:rPr lang="en-GB" sz="2800" dirty="0"/>
              <a:t>texts</a:t>
            </a:r>
          </a:p>
        </p:txBody>
      </p:sp>
    </p:spTree>
    <p:extLst>
      <p:ext uri="{BB962C8B-B14F-4D97-AF65-F5344CB8AC3E}">
        <p14:creationId xmlns:p14="http://schemas.microsoft.com/office/powerpoint/2010/main" val="17008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Strategies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4298"/>
            <a:ext cx="10820400" cy="4494388"/>
          </a:xfrm>
        </p:spPr>
        <p:txBody>
          <a:bodyPr>
            <a:normAutofit/>
          </a:bodyPr>
          <a:lstStyle/>
          <a:p>
            <a:r>
              <a:rPr lang="en-US" dirty="0" smtClean="0"/>
              <a:t>Search </a:t>
            </a:r>
            <a:r>
              <a:rPr lang="en-US" dirty="0"/>
              <a:t>for something you know e.g. </a:t>
            </a:r>
            <a:r>
              <a:rPr lang="en-US" dirty="0" err="1" smtClean="0"/>
              <a:t>igh</a:t>
            </a:r>
            <a:r>
              <a:rPr lang="en-US" dirty="0" smtClean="0"/>
              <a:t>, </a:t>
            </a:r>
            <a:r>
              <a:rPr lang="en-GB" dirty="0" smtClean="0"/>
              <a:t>ay</a:t>
            </a:r>
            <a:endParaRPr lang="en-GB" dirty="0"/>
          </a:p>
          <a:p>
            <a:r>
              <a:rPr lang="en-GB" dirty="0" smtClean="0"/>
              <a:t>Look </a:t>
            </a:r>
            <a:r>
              <a:rPr lang="en-GB" dirty="0"/>
              <a:t>for similarities</a:t>
            </a:r>
          </a:p>
          <a:p>
            <a:r>
              <a:rPr lang="en-US" dirty="0" smtClean="0"/>
              <a:t>Use the </a:t>
            </a:r>
            <a:r>
              <a:rPr lang="en-US" dirty="0"/>
              <a:t>first phoneme and </a:t>
            </a:r>
            <a:r>
              <a:rPr lang="en-US" dirty="0" smtClean="0"/>
              <a:t>cross </a:t>
            </a:r>
            <a:r>
              <a:rPr lang="en-GB" dirty="0" smtClean="0"/>
              <a:t>check </a:t>
            </a:r>
            <a:r>
              <a:rPr lang="en-GB" dirty="0"/>
              <a:t>with the picture</a:t>
            </a:r>
          </a:p>
          <a:p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to the end and think what fits</a:t>
            </a:r>
          </a:p>
          <a:p>
            <a:r>
              <a:rPr lang="en-GB" dirty="0"/>
              <a:t>R</a:t>
            </a:r>
            <a:r>
              <a:rPr lang="en-GB" dirty="0" smtClean="0"/>
              <a:t>ereading </a:t>
            </a:r>
            <a:r>
              <a:rPr lang="en-GB" dirty="0"/>
              <a:t>the sentence</a:t>
            </a:r>
          </a:p>
          <a:p>
            <a:r>
              <a:rPr lang="en-GB" dirty="0"/>
              <a:t>R</a:t>
            </a:r>
            <a:r>
              <a:rPr lang="en-GB" dirty="0" smtClean="0"/>
              <a:t>eading </a:t>
            </a:r>
            <a:r>
              <a:rPr lang="en-GB" dirty="0"/>
              <a:t>with </a:t>
            </a:r>
            <a:r>
              <a:rPr lang="en-GB" dirty="0" smtClean="0"/>
              <a:t>fluency</a:t>
            </a:r>
          </a:p>
          <a:p>
            <a:r>
              <a:rPr lang="en-US" dirty="0" smtClean="0"/>
              <a:t>Identify </a:t>
            </a:r>
            <a:r>
              <a:rPr lang="en-US" dirty="0"/>
              <a:t>phonemes and then blend</a:t>
            </a:r>
          </a:p>
          <a:p>
            <a:r>
              <a:rPr lang="en-GB" dirty="0" smtClean="0"/>
              <a:t>Chunk</a:t>
            </a: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nalogy</a:t>
            </a:r>
            <a:endParaRPr lang="en-GB" dirty="0"/>
          </a:p>
          <a:p>
            <a:r>
              <a:rPr lang="en-GB" dirty="0"/>
              <a:t>F</a:t>
            </a:r>
            <a:r>
              <a:rPr lang="en-GB" dirty="0" smtClean="0"/>
              <a:t>ind </a:t>
            </a:r>
            <a:r>
              <a:rPr lang="en-GB" dirty="0"/>
              <a:t>words within words</a:t>
            </a:r>
          </a:p>
        </p:txBody>
      </p:sp>
    </p:spTree>
    <p:extLst>
      <p:ext uri="{BB962C8B-B14F-4D97-AF65-F5344CB8AC3E}">
        <p14:creationId xmlns:p14="http://schemas.microsoft.com/office/powerpoint/2010/main" val="389647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elements of the full profile of</a:t>
            </a:r>
            <a:br>
              <a:rPr lang="en-US" dirty="0"/>
            </a:br>
            <a:r>
              <a:rPr lang="en-GB" dirty="0"/>
              <a:t>successful reading are: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881052"/>
            <a:ext cx="11075126" cy="4337634"/>
          </a:xfrm>
        </p:spPr>
        <p:txBody>
          <a:bodyPr>
            <a:noAutofit/>
          </a:bodyPr>
          <a:lstStyle/>
          <a:p>
            <a:r>
              <a:rPr lang="en-GB" sz="2800" dirty="0" smtClean="0"/>
              <a:t>Decoding</a:t>
            </a:r>
            <a:endParaRPr lang="en-GB" sz="2800" dirty="0"/>
          </a:p>
          <a:p>
            <a:r>
              <a:rPr lang="en-GB" sz="2800" dirty="0" smtClean="0"/>
              <a:t>Recognising </a:t>
            </a:r>
            <a:r>
              <a:rPr lang="en-GB" sz="2800" dirty="0"/>
              <a:t>sight words</a:t>
            </a:r>
          </a:p>
          <a:p>
            <a:r>
              <a:rPr lang="en-US" sz="2800" dirty="0" smtClean="0"/>
              <a:t>Reading </a:t>
            </a:r>
            <a:r>
              <a:rPr lang="en-US" sz="2800" dirty="0"/>
              <a:t>groups of words as phrases</a:t>
            </a:r>
          </a:p>
          <a:p>
            <a:r>
              <a:rPr lang="en-GB" sz="2800" dirty="0" smtClean="0"/>
              <a:t>Responding </a:t>
            </a:r>
            <a:r>
              <a:rPr lang="en-GB" sz="2800" dirty="0"/>
              <a:t>to </a:t>
            </a:r>
            <a:r>
              <a:rPr lang="en-GB" sz="2800" dirty="0" smtClean="0"/>
              <a:t>punctuation</a:t>
            </a:r>
          </a:p>
          <a:p>
            <a:r>
              <a:rPr lang="en-US" sz="2800" dirty="0" smtClean="0"/>
              <a:t>Predicting </a:t>
            </a:r>
            <a:r>
              <a:rPr lang="en-US" sz="2800" dirty="0"/>
              <a:t>the meaning of </a:t>
            </a:r>
            <a:r>
              <a:rPr lang="en-US" sz="2800" dirty="0" smtClean="0"/>
              <a:t>certain words </a:t>
            </a:r>
            <a:r>
              <a:rPr lang="en-US" sz="2800" dirty="0"/>
              <a:t>they do not already know</a:t>
            </a:r>
          </a:p>
          <a:p>
            <a:r>
              <a:rPr lang="en-US" sz="2800" dirty="0" smtClean="0"/>
              <a:t>Inferring </a:t>
            </a:r>
            <a:r>
              <a:rPr lang="en-US" sz="2800" dirty="0"/>
              <a:t>the meaning of a </a:t>
            </a:r>
            <a:r>
              <a:rPr lang="en-US" sz="2800" dirty="0" smtClean="0"/>
              <a:t>word </a:t>
            </a:r>
            <a:r>
              <a:rPr lang="en-GB" sz="2800" dirty="0" smtClean="0"/>
              <a:t>or </a:t>
            </a:r>
            <a:r>
              <a:rPr lang="en-GB" sz="2800" dirty="0"/>
              <a:t>phrase</a:t>
            </a:r>
          </a:p>
          <a:p>
            <a:r>
              <a:rPr lang="en-US" sz="2800" dirty="0" smtClean="0"/>
              <a:t>Keeping </a:t>
            </a:r>
            <a:r>
              <a:rPr lang="en-US" sz="2800" dirty="0"/>
              <a:t>a constant check on </a:t>
            </a:r>
            <a:r>
              <a:rPr lang="en-US" sz="2800" dirty="0" smtClean="0"/>
              <a:t>what</a:t>
            </a:r>
            <a:r>
              <a:rPr lang="en-US" sz="2800" dirty="0"/>
              <a:t> has been read to check it made sense</a:t>
            </a:r>
          </a:p>
        </p:txBody>
      </p:sp>
    </p:spTree>
    <p:extLst>
      <p:ext uri="{BB962C8B-B14F-4D97-AF65-F5344CB8AC3E}">
        <p14:creationId xmlns:p14="http://schemas.microsoft.com/office/powerpoint/2010/main" val="336216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elements of the full profile of</a:t>
            </a:r>
            <a:br>
              <a:rPr lang="en-US" dirty="0" smtClean="0"/>
            </a:br>
            <a:r>
              <a:rPr lang="en-GB" dirty="0" smtClean="0"/>
              <a:t>successful reading are: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337634"/>
          </a:xfrm>
        </p:spPr>
        <p:txBody>
          <a:bodyPr>
            <a:noAutofit/>
          </a:bodyPr>
          <a:lstStyle/>
          <a:p>
            <a:r>
              <a:rPr lang="en-US" sz="2800" dirty="0" smtClean="0"/>
              <a:t>Making connections to other books or prior knowledge in order to </a:t>
            </a:r>
            <a:r>
              <a:rPr lang="en-GB" sz="2800" dirty="0" smtClean="0"/>
              <a:t>deduce and infer successfully</a:t>
            </a:r>
          </a:p>
          <a:p>
            <a:r>
              <a:rPr lang="en-GB" sz="2800" dirty="0" smtClean="0"/>
              <a:t>Thinking about the character’s feelings / thoughts / actions</a:t>
            </a:r>
          </a:p>
          <a:p>
            <a:r>
              <a:rPr lang="en-US" sz="2800" dirty="0" smtClean="0"/>
              <a:t>‘</a:t>
            </a:r>
            <a:r>
              <a:rPr lang="en-US" sz="2800" dirty="0" err="1" smtClean="0"/>
              <a:t>Visualising</a:t>
            </a:r>
            <a:r>
              <a:rPr lang="en-US" sz="2800" dirty="0" smtClean="0"/>
              <a:t>’ what has been read in </a:t>
            </a:r>
            <a:r>
              <a:rPr lang="en-GB" sz="2800" dirty="0" smtClean="0"/>
              <a:t>order to comprehend better</a:t>
            </a:r>
          </a:p>
          <a:p>
            <a:r>
              <a:rPr lang="en-US" sz="2800" dirty="0" smtClean="0"/>
              <a:t>Questioning’ what has been read in </a:t>
            </a:r>
            <a:r>
              <a:rPr lang="en-GB" sz="2800" dirty="0" smtClean="0"/>
              <a:t>order to comprehend better</a:t>
            </a:r>
          </a:p>
        </p:txBody>
      </p:sp>
    </p:spTree>
    <p:extLst>
      <p:ext uri="{BB962C8B-B14F-4D97-AF65-F5344CB8AC3E}">
        <p14:creationId xmlns:p14="http://schemas.microsoft.com/office/powerpoint/2010/main" val="151764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elements of the full profile of</a:t>
            </a:r>
            <a:br>
              <a:rPr lang="en-US" dirty="0" smtClean="0"/>
            </a:br>
            <a:r>
              <a:rPr lang="en-GB" dirty="0" smtClean="0"/>
              <a:t>successful reading are: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052"/>
            <a:ext cx="10820400" cy="4337634"/>
          </a:xfrm>
        </p:spPr>
        <p:txBody>
          <a:bodyPr>
            <a:noAutofit/>
          </a:bodyPr>
          <a:lstStyle/>
          <a:p>
            <a:r>
              <a:rPr lang="en-GB" sz="2800" dirty="0" smtClean="0"/>
              <a:t>Deducing information from clues </a:t>
            </a:r>
            <a:r>
              <a:rPr lang="en-US" sz="2800" dirty="0" smtClean="0"/>
              <a:t>the author has given in order to ‘complete’ what has been read</a:t>
            </a:r>
          </a:p>
          <a:p>
            <a:r>
              <a:rPr lang="en-US" sz="2800" b="1" dirty="0" smtClean="0"/>
              <a:t>I</a:t>
            </a:r>
            <a:r>
              <a:rPr lang="en-US" sz="2800" dirty="0" smtClean="0"/>
              <a:t>nferring what the author meant in a particular situation by activating prior knowledge and combining this information with words from the </a:t>
            </a:r>
            <a:r>
              <a:rPr lang="en-GB" sz="2800" dirty="0" smtClean="0"/>
              <a:t>author to make meaning</a:t>
            </a:r>
          </a:p>
          <a:p>
            <a:r>
              <a:rPr lang="en-US" sz="2800" dirty="0" smtClean="0"/>
              <a:t>Critiquing and evaluating what has </a:t>
            </a:r>
            <a:r>
              <a:rPr lang="en-GB" sz="2800" dirty="0" smtClean="0"/>
              <a:t>been read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9845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READ </a:t>
            </a:r>
          </a:p>
          <a:p>
            <a:pPr marL="0" indent="0" algn="ctr">
              <a:buNone/>
            </a:pPr>
            <a:r>
              <a:rPr lang="en-GB" sz="6600" dirty="0" smtClean="0"/>
              <a:t>share, discuss, question and ENJOY!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02049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/>
              <a:t>Developing Reading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Isle of Ely Parent Share Session: Thursday 7</a:t>
            </a:r>
            <a:r>
              <a:rPr lang="en-GB" baseline="30000" dirty="0" smtClean="0"/>
              <a:t>th</a:t>
            </a:r>
            <a:r>
              <a:rPr lang="en-GB" dirty="0" smtClean="0"/>
              <a:t> March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08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WhY</a:t>
            </a:r>
            <a:r>
              <a:rPr lang="en-GB" dirty="0" smtClean="0"/>
              <a:t> is reading so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/>
              <a:t>“If children leave my school and can’t</a:t>
            </a:r>
          </a:p>
          <a:p>
            <a:pPr marL="0" indent="0" algn="ctr">
              <a:buNone/>
            </a:pPr>
            <a:r>
              <a:rPr lang="en-US" sz="4400" b="1" i="1" dirty="0"/>
              <a:t>paint that’s a pity but if they leave and</a:t>
            </a:r>
          </a:p>
          <a:p>
            <a:pPr marL="0" indent="0" algn="ctr">
              <a:buNone/>
            </a:pPr>
            <a:r>
              <a:rPr lang="en-US" sz="4400" b="1" i="1" dirty="0"/>
              <a:t>can’t read that’s a disaster.”</a:t>
            </a:r>
          </a:p>
          <a:p>
            <a:pPr marL="0" indent="0" algn="ctr">
              <a:buNone/>
            </a:pPr>
            <a:r>
              <a:rPr lang="en-US" sz="4400" i="1" dirty="0"/>
              <a:t>Head teacher quoted in Rose </a:t>
            </a:r>
            <a:endParaRPr lang="en-US" sz="4400" i="1" dirty="0" smtClean="0"/>
          </a:p>
          <a:p>
            <a:pPr marL="0" indent="0" algn="ctr">
              <a:buNone/>
            </a:pPr>
            <a:r>
              <a:rPr lang="en-US" sz="4400" i="1" dirty="0" smtClean="0"/>
              <a:t>(</a:t>
            </a:r>
            <a:r>
              <a:rPr lang="en-US" sz="4400" i="1" dirty="0"/>
              <a:t>2008, p42)</a:t>
            </a: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90705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WhY</a:t>
            </a:r>
            <a:r>
              <a:rPr lang="en-GB" dirty="0" smtClean="0"/>
              <a:t> is reading so important?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Numerous international research </a:t>
            </a:r>
            <a:r>
              <a:rPr lang="en-GB" sz="3200" dirty="0" smtClean="0"/>
              <a:t>studies </a:t>
            </a:r>
            <a:r>
              <a:rPr lang="en-US" sz="3200" dirty="0" smtClean="0"/>
              <a:t>have </a:t>
            </a:r>
            <a:r>
              <a:rPr lang="en-US" sz="3200" dirty="0"/>
              <a:t>found that the most important </a:t>
            </a:r>
            <a:r>
              <a:rPr lang="en-US" sz="3200" dirty="0" smtClean="0"/>
              <a:t>factor in </a:t>
            </a:r>
            <a:r>
              <a:rPr lang="en-US" sz="3200" dirty="0"/>
              <a:t>academic success was the amount </a:t>
            </a:r>
            <a:r>
              <a:rPr lang="en-US" sz="3200" dirty="0" smtClean="0"/>
              <a:t>of time </a:t>
            </a:r>
            <a:r>
              <a:rPr lang="en-US" sz="3200" dirty="0"/>
              <a:t>pupils spend reading – not </a:t>
            </a:r>
            <a:r>
              <a:rPr lang="en-US" sz="3200" dirty="0" smtClean="0"/>
              <a:t>whether books</a:t>
            </a:r>
            <a:r>
              <a:rPr lang="en-US" sz="3200" dirty="0"/>
              <a:t>, magazines, newspapers, websites </a:t>
            </a:r>
            <a:r>
              <a:rPr lang="en-US" sz="3200" dirty="0" smtClean="0"/>
              <a:t>and so </a:t>
            </a:r>
            <a:r>
              <a:rPr lang="en-US" sz="3200" dirty="0"/>
              <a:t>on, but that they were actually </a:t>
            </a:r>
            <a:r>
              <a:rPr lang="en-US" sz="3200" i="1" dirty="0"/>
              <a:t>reading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This research also showed the </a:t>
            </a:r>
            <a:r>
              <a:rPr lang="en-US" sz="3200" dirty="0" smtClean="0"/>
              <a:t>amount of </a:t>
            </a:r>
            <a:r>
              <a:rPr lang="en-US" sz="3200" dirty="0"/>
              <a:t>time spent reading books </a:t>
            </a:r>
            <a:r>
              <a:rPr lang="en-US" sz="3200" dirty="0" smtClean="0"/>
              <a:t>specifically was </a:t>
            </a:r>
            <a:r>
              <a:rPr lang="en-US" sz="3200" dirty="0"/>
              <a:t>the most profitable in the increase </a:t>
            </a:r>
            <a:r>
              <a:rPr lang="en-US" sz="3200" dirty="0" smtClean="0"/>
              <a:t>of </a:t>
            </a:r>
            <a:r>
              <a:rPr lang="en-GB" sz="3200" dirty="0" smtClean="0"/>
              <a:t>academic </a:t>
            </a:r>
            <a:r>
              <a:rPr lang="en-GB" sz="3200" dirty="0"/>
              <a:t>success</a:t>
            </a:r>
            <a:r>
              <a:rPr lang="en-GB" sz="3200" dirty="0" smtClean="0"/>
              <a:t>.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 smtClean="0"/>
          </a:p>
        </p:txBody>
      </p:sp>
    </p:spTree>
    <p:extLst>
      <p:ext uri="{BB962C8B-B14F-4D97-AF65-F5344CB8AC3E}">
        <p14:creationId xmlns:p14="http://schemas.microsoft.com/office/powerpoint/2010/main" val="283312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648" y="374740"/>
            <a:ext cx="4610100" cy="6197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3178" y="1666241"/>
            <a:ext cx="5312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At Isle of Ely Primary, </a:t>
            </a:r>
            <a:r>
              <a:rPr lang="en-US" sz="3600" dirty="0"/>
              <a:t>we </a:t>
            </a:r>
            <a:r>
              <a:rPr lang="en-US" sz="3600" dirty="0" smtClean="0"/>
              <a:t>firmly believe </a:t>
            </a:r>
            <a:r>
              <a:rPr lang="en-US" sz="3600" dirty="0"/>
              <a:t>that </a:t>
            </a:r>
            <a:r>
              <a:rPr lang="en-US" sz="3600" b="1" dirty="0"/>
              <a:t>‘Words Are Power’</a:t>
            </a:r>
            <a:r>
              <a:rPr lang="en-US" sz="3600" dirty="0"/>
              <a:t>. </a:t>
            </a:r>
            <a:endParaRPr lang="en-US" sz="3600" dirty="0" smtClean="0"/>
          </a:p>
          <a:p>
            <a:r>
              <a:rPr lang="en-US" sz="3600" dirty="0" smtClean="0"/>
              <a:t>The more </a:t>
            </a:r>
            <a:r>
              <a:rPr lang="en-US" sz="3600" dirty="0"/>
              <a:t>words a person knows, </a:t>
            </a:r>
            <a:r>
              <a:rPr lang="en-US" sz="3600" dirty="0" smtClean="0"/>
              <a:t>potentially the </a:t>
            </a:r>
            <a:r>
              <a:rPr lang="en-US" sz="3600" dirty="0"/>
              <a:t>better their life chances could be.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1763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Words are powerful!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2414" y="2230017"/>
            <a:ext cx="1123884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GB" altLang="en-US" sz="3600" smtClean="0"/>
              <a:t>Lots of jokes are based upon word play…</a:t>
            </a:r>
          </a:p>
          <a:p>
            <a:pPr algn="ctr">
              <a:buFontTx/>
              <a:buNone/>
            </a:pPr>
            <a:endParaRPr lang="en-GB" altLang="en-US" sz="1800" smtClean="0"/>
          </a:p>
          <a:p>
            <a:pPr algn="ctr">
              <a:buFontTx/>
              <a:buNone/>
            </a:pPr>
            <a:endParaRPr lang="en-GB" altLang="en-US" sz="1800" smtClean="0"/>
          </a:p>
          <a:p>
            <a:pPr algn="ctr">
              <a:buFontTx/>
              <a:buNone/>
            </a:pPr>
            <a:r>
              <a:rPr lang="en-GB" altLang="en-US" sz="3600" smtClean="0"/>
              <a:t>The man who recently fell into an upholstery machine is now fully recovered.</a:t>
            </a:r>
            <a:r>
              <a:rPr lang="en-GB" altLang="en-US" smtClean="0"/>
              <a:t> </a:t>
            </a:r>
          </a:p>
        </p:txBody>
      </p:sp>
      <p:pic>
        <p:nvPicPr>
          <p:cNvPr id="5" name="Content Placeholder 4" descr="j0283022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8713" y="4672965"/>
            <a:ext cx="1672544" cy="16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2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altLang="en-US" sz="3200" dirty="0"/>
              <a:t>Listening comprehension depends on knowledge of words.</a:t>
            </a:r>
          </a:p>
          <a:p>
            <a:pPr>
              <a:buNone/>
            </a:pPr>
            <a:endParaRPr lang="en-GB" altLang="en-US" sz="3200" dirty="0"/>
          </a:p>
          <a:p>
            <a:r>
              <a:rPr lang="en-GB" altLang="en-US" sz="3200" dirty="0"/>
              <a:t>The meanings of individual words contribute to the meanings of sentences and therefore to understanding.</a:t>
            </a:r>
          </a:p>
          <a:p>
            <a:pPr>
              <a:buNone/>
            </a:pPr>
            <a:endParaRPr lang="en-GB" altLang="en-US" sz="3200" dirty="0"/>
          </a:p>
          <a:p>
            <a:r>
              <a:rPr lang="en-GB" altLang="en-US" sz="3200" dirty="0"/>
              <a:t>Females tend to master language more quickly than males.</a:t>
            </a:r>
          </a:p>
          <a:p>
            <a:pPr>
              <a:buNone/>
            </a:pPr>
            <a:endParaRPr lang="en-GB" altLang="en-US" sz="3200" dirty="0"/>
          </a:p>
          <a:p>
            <a:r>
              <a:rPr lang="en-GB" altLang="en-US" sz="3200" dirty="0"/>
              <a:t>Women use around 7,000 words a day, whereas men use about 2,000.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41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Vocabulary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sz="3200" dirty="0"/>
              <a:t>After the age of five, oral conversation is a much less effective way of developing vocabulary knowledge.</a:t>
            </a:r>
          </a:p>
          <a:p>
            <a:pPr>
              <a:buNone/>
            </a:pPr>
            <a:endParaRPr lang="en-GB" altLang="en-US" sz="3200" dirty="0"/>
          </a:p>
          <a:p>
            <a:r>
              <a:rPr lang="en-GB" altLang="en-US" sz="3200" dirty="0"/>
              <a:t>Reading and teaching of words, phrases, metaphor and idiom takes over at this point.</a:t>
            </a:r>
          </a:p>
          <a:p>
            <a:pPr>
              <a:buNone/>
            </a:pPr>
            <a:endParaRPr lang="en-GB" altLang="en-US" sz="3200" dirty="0"/>
          </a:p>
          <a:p>
            <a:r>
              <a:rPr lang="en-GB" altLang="en-US" sz="3200" dirty="0"/>
              <a:t>These are key elements in developing written language.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080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Reading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694" y="1688436"/>
            <a:ext cx="3583037" cy="4829311"/>
          </a:xfr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5722" y="2297112"/>
            <a:ext cx="5651500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Kristen ITC" panose="03050502040202030202" pitchFamily="66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GB" altLang="en-US" sz="3600" dirty="0">
                <a:latin typeface="Arial" panose="020B0604020202020204" pitchFamily="34" charset="0"/>
              </a:rPr>
              <a:t>          slim          bandy</a:t>
            </a:r>
          </a:p>
          <a:p>
            <a:pPr eaLnBrk="1" hangingPunct="1">
              <a:spcBef>
                <a:spcPct val="30000"/>
              </a:spcBef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GB" altLang="en-US" sz="3600" dirty="0">
                <a:latin typeface="Arial" panose="020B0604020202020204" pitchFamily="34" charset="0"/>
              </a:rPr>
              <a:t>   munching      buckle</a:t>
            </a:r>
          </a:p>
          <a:p>
            <a:pPr eaLnBrk="1" hangingPunct="1">
              <a:spcBef>
                <a:spcPct val="30000"/>
              </a:spcBef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GB" altLang="en-US" sz="3600" dirty="0">
                <a:latin typeface="Arial" panose="020B0604020202020204" pitchFamily="34" charset="0"/>
              </a:rPr>
              <a:t>        prance         elegant </a:t>
            </a:r>
          </a:p>
          <a:p>
            <a:pPr eaLnBrk="1" hangingPunct="1">
              <a:spcBef>
                <a:spcPct val="30000"/>
              </a:spcBef>
            </a:pPr>
            <a:endParaRPr lang="en-GB" altLang="en-US" sz="16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GB" altLang="en-US" sz="3600" dirty="0">
                <a:latin typeface="Arial" panose="020B0604020202020204" pitchFamily="34" charset="0"/>
              </a:rPr>
              <a:t>                     bold</a:t>
            </a:r>
          </a:p>
          <a:p>
            <a:pPr>
              <a:spcBef>
                <a:spcPct val="50000"/>
              </a:spcBef>
            </a:pPr>
            <a:endParaRPr lang="en-GB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6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55</TotalTime>
  <Words>804</Words>
  <Application>Microsoft Office PowerPoint</Application>
  <PresentationFormat>Widescreen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Words are Fun!</vt:lpstr>
      <vt:lpstr>Developing Reading</vt:lpstr>
      <vt:lpstr>WhY is reading so important?</vt:lpstr>
      <vt:lpstr>WhY is reading so important?</vt:lpstr>
      <vt:lpstr>PowerPoint Presentation</vt:lpstr>
      <vt:lpstr>Words are powerful!</vt:lpstr>
      <vt:lpstr>Vocabulary Knowledge</vt:lpstr>
      <vt:lpstr>Vocabulary Knowledge</vt:lpstr>
      <vt:lpstr>The Importance of Reading</vt:lpstr>
      <vt:lpstr>PowerPoint Presentation</vt:lpstr>
      <vt:lpstr>Words Are Fun!</vt:lpstr>
      <vt:lpstr>Reading for Pleasure</vt:lpstr>
      <vt:lpstr>Reading For Pleasure</vt:lpstr>
      <vt:lpstr>Reading Strategies</vt:lpstr>
      <vt:lpstr>Key elements of the full profile of successful reading are: </vt:lpstr>
      <vt:lpstr>Key elements of the full profile of successful reading are: </vt:lpstr>
      <vt:lpstr>Key elements of the full profile of successful reading are: </vt:lpstr>
      <vt:lpstr>Key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Reading</dc:title>
  <dc:creator>Samantha Chapman</dc:creator>
  <cp:lastModifiedBy>Bryony Surtees</cp:lastModifiedBy>
  <cp:revision>7</cp:revision>
  <dcterms:created xsi:type="dcterms:W3CDTF">2019-03-04T18:08:34Z</dcterms:created>
  <dcterms:modified xsi:type="dcterms:W3CDTF">2019-03-07T12:56:47Z</dcterms:modified>
</cp:coreProperties>
</file>