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8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1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4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1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8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0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2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5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9AD8-C785-4841-AD99-C644B242160F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46613" y="248493"/>
            <a:ext cx="5567185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s://lh5.googleusercontent.com/YHgYbLJbhvyQcPcq97FOk3TcK-0vC45XzD2hFaYf78ZiImkSyVNUwKGmTIq3klBxGr2LswuOnDcsQDongAyigpPl0qKFjjm5fIWdAwMvw30Wb7RX8Jv2Bb2EB7g-VWolBgDIfGBL1n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30" y="233362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5819" y="240418"/>
            <a:ext cx="2862481" cy="3847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900" dirty="0">
                <a:latin typeface="Letter-join Plus 36" panose="02000505000000020003" pitchFamily="50" charset="0"/>
              </a:rPr>
              <a:t>RE Knowledge Organiser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8518" y="726925"/>
            <a:ext cx="2877081" cy="3847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900" dirty="0">
                <a:latin typeface="Letter-join Plus 36" panose="02000505000000020003" pitchFamily="50" charset="0"/>
              </a:rPr>
              <a:t>Year 6: Summer Term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7291" y="432778"/>
            <a:ext cx="7044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Letter-join Plus 36" panose="02000505000000020003" pitchFamily="50" charset="0"/>
              </a:rPr>
              <a:t>  Islam: The Five Pillars</a:t>
            </a:r>
          </a:p>
          <a:p>
            <a:endParaRPr lang="en-GB" sz="3600" dirty="0">
              <a:latin typeface="Letter-join Plus 36" panose="02000505000000020003" pitchFamily="50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23056"/>
              </p:ext>
            </p:extLst>
          </p:nvPr>
        </p:nvGraphicFramePr>
        <p:xfrm>
          <a:off x="342518" y="1537276"/>
          <a:ext cx="4729079" cy="510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904">
                  <a:extLst>
                    <a:ext uri="{9D8B030D-6E8A-4147-A177-3AD203B41FA5}">
                      <a16:colId xmlns:a16="http://schemas.microsoft.com/office/drawing/2014/main" val="2007880241"/>
                    </a:ext>
                  </a:extLst>
                </a:gridCol>
                <a:gridCol w="3189175">
                  <a:extLst>
                    <a:ext uri="{9D8B030D-6E8A-4147-A177-3AD203B41FA5}">
                      <a16:colId xmlns:a16="http://schemas.microsoft.com/office/drawing/2014/main" val="3153568303"/>
                    </a:ext>
                  </a:extLst>
                </a:gridCol>
              </a:tblGrid>
              <a:tr h="5041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209963"/>
                  </a:ext>
                </a:extLst>
              </a:tr>
              <a:tr h="497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5 Pillars</a:t>
                      </a:r>
                      <a:endParaRPr lang="en-GB" sz="1600" b="1" i="0" dirty="0">
                        <a:effectLst/>
                        <a:latin typeface="Letter-join Plus 36" panose="02000505000000020003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five key duties Muslims should perform.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986644"/>
                  </a:ext>
                </a:extLst>
              </a:tr>
              <a:tr h="497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Shahadah</a:t>
                      </a:r>
                      <a:endParaRPr lang="en-GB" sz="1600" b="1" i="0" dirty="0">
                        <a:effectLst/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main belief for Muslims and a declaration of their faith.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917666"/>
                  </a:ext>
                </a:extLst>
              </a:tr>
              <a:tr h="5463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Pillar representing prayer.  Muslims pray 5 times a day.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94008"/>
                  </a:ext>
                </a:extLst>
              </a:tr>
              <a:tr h="51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44725" algn="l"/>
                        </a:tabLst>
                      </a:pPr>
                      <a:r>
                        <a:rPr lang="en-GB" sz="160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belief about looking after others.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750679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Sawn</a:t>
                      </a:r>
                      <a:endParaRPr lang="en-GB" sz="1600" b="1" i="0" dirty="0">
                        <a:effectLst/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Letter-join Plus 36" panose="02000505000000020003" pitchFamily="2" charset="0"/>
                        </a:rPr>
                        <a:t>This pillar is about Ramadan, the 30 days when Muslims fast during daylight hours.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546116"/>
                  </a:ext>
                </a:extLst>
              </a:tr>
              <a:tr h="524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Hajj</a:t>
                      </a:r>
                      <a:endParaRPr lang="en-GB" sz="16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Letter-join Plus 36" panose="02000505000000020003" pitchFamily="2" charset="0"/>
                        </a:rPr>
                        <a:t>The pilgrimage made by Muslims to Makkah once in their lifetime.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847936"/>
                  </a:ext>
                </a:extLst>
              </a:tr>
              <a:tr h="583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Pilgrimage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Letter-join Plus 36" panose="02000505000000020003" pitchFamily="2" charset="0"/>
                        </a:rPr>
                        <a:t>A special journey taken by Muslims to bring together and strengthen their community.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633508"/>
                  </a:ext>
                </a:extLst>
              </a:tr>
              <a:tr h="503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Letter-join Plus 36" panose="02000505000000020003" pitchFamily="2" charset="0"/>
                        </a:rPr>
                        <a:t>The Arabic word for ‘The One God’.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1533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405573"/>
              </p:ext>
            </p:extLst>
          </p:nvPr>
        </p:nvGraphicFramePr>
        <p:xfrm>
          <a:off x="5950656" y="1276246"/>
          <a:ext cx="5663142" cy="53684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63142">
                  <a:extLst>
                    <a:ext uri="{9D8B030D-6E8A-4147-A177-3AD203B41FA5}">
                      <a16:colId xmlns:a16="http://schemas.microsoft.com/office/drawing/2014/main" val="871901910"/>
                    </a:ext>
                  </a:extLst>
                </a:gridCol>
              </a:tblGrid>
              <a:tr h="32507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08497"/>
                  </a:ext>
                </a:extLst>
              </a:tr>
              <a:tr h="5002684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The 5 Pillars (Shahadah, Salah, Zakat, Sawn, Hajj) are five key duties that Muslims should perform.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There are some situations that make people exempt from the other pillars. These exemptions could be for a short period of time or forever.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When Muslims pray, they perform a series of physical actions. Each set of physical actions is known as a </a:t>
                      </a:r>
                      <a:r>
                        <a:rPr lang="en-GB" sz="1900" kern="1200" dirty="0" err="1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rak’ah</a:t>
                      </a: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A different number of </a:t>
                      </a:r>
                      <a:r>
                        <a:rPr lang="en-GB" sz="1900" kern="1200" dirty="0" err="1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rak’ah</a:t>
                      </a: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 is completed during each daily prayer.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Most Muslims will pay Zakat once a year.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Muslims are expected to fast during the month of Ramadan.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900" kern="1200" dirty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2" charset="0"/>
                          <a:ea typeface="+mn-ea"/>
                          <a:cs typeface="+mn-cs"/>
                        </a:rPr>
                        <a:t>When Muslims travel to Makkah for the Hajj, they wear simple white clothes.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733816"/>
                  </a:ext>
                </a:extLst>
              </a:tr>
            </a:tbl>
          </a:graphicData>
        </a:graphic>
      </p:graphicFrame>
      <p:sp>
        <p:nvSpPr>
          <p:cNvPr id="13" name="AutoShape 4" descr="Carl Linnaeus | Opiliones Wiki | Fand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E8035AF-1A4E-5740-B97E-443D28CD10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03" y="248493"/>
            <a:ext cx="1137793" cy="109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8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235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Letter-join Plus 36</vt:lpstr>
      <vt:lpstr>Times New Roman</vt:lpstr>
      <vt:lpstr>Office Theme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Bradshaw-Campbell Louise</dc:creator>
  <cp:lastModifiedBy>Hema Patel-Thorpe</cp:lastModifiedBy>
  <cp:revision>30</cp:revision>
  <dcterms:created xsi:type="dcterms:W3CDTF">2020-09-17T15:40:05Z</dcterms:created>
  <dcterms:modified xsi:type="dcterms:W3CDTF">2022-04-04T13:47:22Z</dcterms:modified>
</cp:coreProperties>
</file>