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F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2" autoAdjust="0"/>
    <p:restoredTop sz="94660"/>
  </p:normalViewPr>
  <p:slideViewPr>
    <p:cSldViewPr snapToGrid="0">
      <p:cViewPr varScale="1">
        <p:scale>
          <a:sx n="73" d="100"/>
          <a:sy n="73"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7571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1014582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7191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789AD8-C785-4841-AD99-C644B242160F}"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1936014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789AD8-C785-4841-AD99-C644B242160F}"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99784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789AD8-C785-4841-AD99-C644B242160F}" type="datetimeFigureOut">
              <a:rPr lang="en-GB" smtClean="0"/>
              <a:t>03/11/2021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82011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789AD8-C785-4841-AD99-C644B242160F}" type="datetimeFigureOut">
              <a:rPr lang="en-GB" smtClean="0"/>
              <a:t>03/11/2021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8288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789AD8-C785-4841-AD99-C644B242160F}" type="datetimeFigureOut">
              <a:rPr lang="en-GB" smtClean="0"/>
              <a:t>03/11/2021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709908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89AD8-C785-4841-AD99-C644B242160F}" type="datetimeFigureOut">
              <a:rPr lang="en-GB" smtClean="0"/>
              <a:t>03/11/2021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53662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89AD8-C785-4841-AD99-C644B242160F}" type="datetimeFigureOut">
              <a:rPr lang="en-GB" smtClean="0"/>
              <a:t>03/11/2021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302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789AD8-C785-4841-AD99-C644B242160F}" type="datetimeFigureOut">
              <a:rPr lang="en-GB" smtClean="0"/>
              <a:t>03/11/2021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FC247F-48B7-4FF2-98F3-AC82A8738981}" type="slidenum">
              <a:rPr lang="en-GB" smtClean="0"/>
              <a:t>‹#›</a:t>
            </a:fld>
            <a:endParaRPr lang="en-GB"/>
          </a:p>
        </p:txBody>
      </p:sp>
    </p:spTree>
    <p:extLst>
      <p:ext uri="{BB962C8B-B14F-4D97-AF65-F5344CB8AC3E}">
        <p14:creationId xmlns:p14="http://schemas.microsoft.com/office/powerpoint/2010/main" val="93052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89AD8-C785-4841-AD99-C644B242160F}" type="datetimeFigureOut">
              <a:rPr lang="en-GB" smtClean="0"/>
              <a:t>03/11/2021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C247F-48B7-4FF2-98F3-AC82A8738981}" type="slidenum">
              <a:rPr lang="en-GB" smtClean="0"/>
              <a:t>‹#›</a:t>
            </a:fld>
            <a:endParaRPr lang="en-GB"/>
          </a:p>
        </p:txBody>
      </p:sp>
    </p:spTree>
    <p:extLst>
      <p:ext uri="{BB962C8B-B14F-4D97-AF65-F5344CB8AC3E}">
        <p14:creationId xmlns:p14="http://schemas.microsoft.com/office/powerpoint/2010/main" val="231801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ounded Rectangle 15"/>
          <p:cNvSpPr/>
          <p:nvPr/>
        </p:nvSpPr>
        <p:spPr>
          <a:xfrm>
            <a:off x="3974213" y="2923354"/>
            <a:ext cx="1859855" cy="1629186"/>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5091199" y="205620"/>
            <a:ext cx="5567185" cy="9144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lh5.googleusercontent.com/YHgYbLJbhvyQcPcq97FOk3TcK-0vC45XzD2hFaYf78ZiImkSyVNUwKGmTIq3klBxGr2LswuOnDcsQDongAyigpPl0qKFjjm5fIWdAwMvw30Wb7RX8Jv2Bb2EB7g-VWolBgDIfGBL1n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730" y="233362"/>
            <a:ext cx="1047750" cy="10477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77245" y="349956"/>
            <a:ext cx="3499556" cy="400110"/>
          </a:xfrm>
          <a:prstGeom prst="rect">
            <a:avLst/>
          </a:prstGeom>
          <a:solidFill>
            <a:schemeClr val="accent5">
              <a:lumMod val="60000"/>
              <a:lumOff val="40000"/>
            </a:schemeClr>
          </a:solidFill>
        </p:spPr>
        <p:txBody>
          <a:bodyPr wrap="square" rtlCol="0">
            <a:spAutoFit/>
          </a:bodyPr>
          <a:lstStyle/>
          <a:p>
            <a:pPr algn="ctr"/>
            <a:r>
              <a:rPr lang="en-GB" sz="2000" dirty="0">
                <a:latin typeface="Letter-join Plus 36" panose="02000505000000020003" pitchFamily="50" charset="0"/>
              </a:rPr>
              <a:t>History Knowledge Organiser</a:t>
            </a:r>
          </a:p>
        </p:txBody>
      </p:sp>
      <p:sp>
        <p:nvSpPr>
          <p:cNvPr id="4" name="TextBox 3"/>
          <p:cNvSpPr txBox="1"/>
          <p:nvPr/>
        </p:nvSpPr>
        <p:spPr>
          <a:xfrm>
            <a:off x="1377245" y="881003"/>
            <a:ext cx="3499556" cy="400110"/>
          </a:xfrm>
          <a:prstGeom prst="rect">
            <a:avLst/>
          </a:prstGeom>
          <a:solidFill>
            <a:srgbClr val="FFFF00"/>
          </a:solidFill>
        </p:spPr>
        <p:txBody>
          <a:bodyPr wrap="square" rtlCol="0">
            <a:spAutoFit/>
          </a:bodyPr>
          <a:lstStyle/>
          <a:p>
            <a:pPr algn="ctr"/>
            <a:r>
              <a:rPr lang="en-GB" sz="2000" dirty="0">
                <a:latin typeface="Letter-join Plus 36" panose="02000505000000020003" pitchFamily="50" charset="0"/>
              </a:rPr>
              <a:t>Year 6: Autumn Term B</a:t>
            </a:r>
          </a:p>
        </p:txBody>
      </p:sp>
      <p:sp>
        <p:nvSpPr>
          <p:cNvPr id="6" name="TextBox 5"/>
          <p:cNvSpPr txBox="1"/>
          <p:nvPr/>
        </p:nvSpPr>
        <p:spPr>
          <a:xfrm>
            <a:off x="5430813" y="135141"/>
            <a:ext cx="7044266" cy="1631216"/>
          </a:xfrm>
          <a:prstGeom prst="rect">
            <a:avLst/>
          </a:prstGeom>
          <a:noFill/>
        </p:spPr>
        <p:txBody>
          <a:bodyPr wrap="square" rtlCol="0">
            <a:spAutoFit/>
          </a:bodyPr>
          <a:lstStyle/>
          <a:p>
            <a:r>
              <a:rPr lang="en-US" sz="3200" b="1" dirty="0">
                <a:latin typeface="Letter-join Plus 36" panose="02000505000000020003" pitchFamily="50" charset="0"/>
              </a:rPr>
              <a:t> </a:t>
            </a:r>
            <a:r>
              <a:rPr lang="en-US" sz="3000" b="1" dirty="0">
                <a:latin typeface="Letter-join Plus 36" panose="02000505000000020003" pitchFamily="50" charset="0"/>
              </a:rPr>
              <a:t>Queen Victoria’s Widowed </a:t>
            </a:r>
          </a:p>
          <a:p>
            <a:r>
              <a:rPr lang="en-US" sz="3000" b="1" dirty="0">
                <a:latin typeface="Letter-join Plus 36" panose="02000505000000020003" pitchFamily="50" charset="0"/>
              </a:rPr>
              <a:t>             Reign</a:t>
            </a:r>
          </a:p>
          <a:p>
            <a:endParaRPr lang="en-GB" sz="3600" dirty="0">
              <a:latin typeface="Letter-join Plus 36" panose="02000505000000020003" pitchFamily="50"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265180793"/>
              </p:ext>
            </p:extLst>
          </p:nvPr>
        </p:nvGraphicFramePr>
        <p:xfrm>
          <a:off x="265376" y="1331090"/>
          <a:ext cx="3592249" cy="3805996"/>
        </p:xfrm>
        <a:graphic>
          <a:graphicData uri="http://schemas.openxmlformats.org/drawingml/2006/table">
            <a:tbl>
              <a:tblPr firstRow="1" bandRow="1">
                <a:tableStyleId>{5C22544A-7EE6-4342-B048-85BDC9FD1C3A}</a:tableStyleId>
              </a:tblPr>
              <a:tblGrid>
                <a:gridCol w="1059841">
                  <a:extLst>
                    <a:ext uri="{9D8B030D-6E8A-4147-A177-3AD203B41FA5}">
                      <a16:colId xmlns:a16="http://schemas.microsoft.com/office/drawing/2014/main" val="2007880241"/>
                    </a:ext>
                  </a:extLst>
                </a:gridCol>
                <a:gridCol w="2532408">
                  <a:extLst>
                    <a:ext uri="{9D8B030D-6E8A-4147-A177-3AD203B41FA5}">
                      <a16:colId xmlns:a16="http://schemas.microsoft.com/office/drawing/2014/main" val="3153568303"/>
                    </a:ext>
                  </a:extLst>
                </a:gridCol>
              </a:tblGrid>
              <a:tr h="504132">
                <a:tc gridSpan="2">
                  <a:txBody>
                    <a:bodyPr/>
                    <a:lstStyle/>
                    <a:p>
                      <a:pPr algn="ctr"/>
                      <a:r>
                        <a:rPr lang="en-GB" sz="1200" dirty="0">
                          <a:solidFill>
                            <a:schemeClr val="tx1"/>
                          </a:solidFill>
                          <a:latin typeface="Letter-join Plus 36" panose="02000505000000020003" pitchFamily="50" charset="0"/>
                        </a:rPr>
                        <a:t>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1792209963"/>
                  </a:ext>
                </a:extLst>
              </a:tr>
              <a:tr h="497992">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300" b="1" i="0" u="none" strike="noStrike" kern="1200" dirty="0">
                          <a:solidFill>
                            <a:schemeClr val="dk1"/>
                          </a:solidFill>
                          <a:effectLst/>
                          <a:latin typeface="Letter-join Plus 36" panose="02000505000000020003" pitchFamily="50" charset="0"/>
                          <a:ea typeface="+mn-ea"/>
                          <a:cs typeface="+mn-cs"/>
                        </a:rPr>
                        <a:t>Workhouse</a:t>
                      </a:r>
                      <a:endParaRPr lang="en-GB" sz="1300" b="1" i="0" dirty="0">
                        <a:effectLst/>
                        <a:latin typeface="Letter-join Plus 36" panose="02000505000000020003" pitchFamily="50" charset="0"/>
                      </a:endParaRPr>
                    </a:p>
                    <a:p>
                      <a:pPr algn="ctr">
                        <a:lnSpc>
                          <a:spcPct val="107000"/>
                        </a:lnSpc>
                        <a:spcAft>
                          <a:spcPts val="0"/>
                        </a:spcAft>
                      </a:pPr>
                      <a:endParaRPr lang="en-GB" sz="13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300" dirty="0">
                          <a:effectLst/>
                          <a:latin typeface="Letter-join Plus 36" panose="02000505000000020003" pitchFamily="50" charset="0"/>
                          <a:ea typeface="Calibri" panose="020F0502020204030204" pitchFamily="34" charset="0"/>
                          <a:cs typeface="Times New Roman" panose="02020603050405020304" pitchFamily="18" charset="0"/>
                        </a:rPr>
                        <a:t>People without a job or a home would be sent to the workhouse to live.  They would need to do jobs to ‘pay’ for staying there.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8986644"/>
                  </a:ext>
                </a:extLst>
              </a:tr>
              <a:tr h="497992">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300" b="1" i="0" u="none" strike="noStrike" kern="1200" dirty="0">
                          <a:solidFill>
                            <a:schemeClr val="dk1"/>
                          </a:solidFill>
                          <a:effectLst/>
                          <a:latin typeface="Letter-join Plus 36" panose="02000505000000020003" pitchFamily="50" charset="0"/>
                          <a:ea typeface="+mn-ea"/>
                          <a:cs typeface="+mn-cs"/>
                        </a:rPr>
                        <a:t>Education Act</a:t>
                      </a:r>
                      <a:endParaRPr lang="en-GB" sz="1300" b="1" i="0" dirty="0">
                        <a:effectLst/>
                        <a:latin typeface="Letter-join Plus 36" panose="02000505000000020003" pitchFamily="50"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300" dirty="0">
                          <a:effectLst/>
                          <a:latin typeface="Letter-join Plus 36" panose="02000505000000020003" pitchFamily="50" charset="0"/>
                          <a:ea typeface="Calibri" panose="020F0502020204030204" pitchFamily="34" charset="0"/>
                          <a:cs typeface="Times New Roman" panose="02020603050405020304" pitchFamily="18" charset="0"/>
                        </a:rPr>
                        <a:t>The law which was passed making it compulsory for all children to go to school.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917666"/>
                  </a:ext>
                </a:extLst>
              </a:tr>
              <a:tr h="54634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300" b="1" i="0" u="none" strike="noStrike" kern="1200" dirty="0">
                          <a:solidFill>
                            <a:schemeClr val="dk1"/>
                          </a:solidFill>
                          <a:effectLst/>
                          <a:latin typeface="Letter-join Plus 36" panose="02000505000000020003" pitchFamily="50" charset="0"/>
                          <a:ea typeface="+mn-ea"/>
                          <a:cs typeface="+mn-cs"/>
                        </a:rPr>
                        <a:t>Westminster</a:t>
                      </a:r>
                      <a:endParaRPr lang="en-GB" sz="13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300" b="0" i="0" kern="1200" dirty="0">
                          <a:solidFill>
                            <a:schemeClr val="dk1"/>
                          </a:solidFill>
                          <a:effectLst/>
                          <a:latin typeface="Letter-join Plus 36" panose="02000505000000020003" pitchFamily="50" charset="0"/>
                          <a:ea typeface="+mn-ea"/>
                          <a:cs typeface="+mn-cs"/>
                        </a:rPr>
                        <a:t>An area of London where the Royal Albert Hall is located.  </a:t>
                      </a:r>
                      <a:endParaRPr lang="en-GB" sz="130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994008"/>
                  </a:ext>
                </a:extLst>
              </a:tr>
              <a:tr h="62865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300" b="1" i="0" u="none" strike="noStrike" kern="1200" dirty="0">
                          <a:solidFill>
                            <a:schemeClr val="dk1"/>
                          </a:solidFill>
                          <a:effectLst/>
                          <a:latin typeface="Letter-join Plus 36" panose="02000505000000020003" pitchFamily="50" charset="0"/>
                          <a:ea typeface="+mn-ea"/>
                          <a:cs typeface="+mn-cs"/>
                        </a:rPr>
                        <a:t>British Empire</a:t>
                      </a:r>
                      <a:r>
                        <a:rPr lang="en-US" sz="1300" b="1" i="0" dirty="0">
                          <a:effectLst/>
                          <a:latin typeface="Letter-join Plus 36" panose="02000505000000020003" pitchFamily="50" charset="0"/>
                          <a:ea typeface="Calibri" panose="020F0502020204030204" pitchFamily="34" charset="0"/>
                          <a:cs typeface="Times New Roman" panose="02020603050405020304" pitchFamily="18" charset="0"/>
                        </a:rPr>
                        <a:t> </a:t>
                      </a:r>
                      <a:endParaRPr lang="en-GB" sz="1300" b="1" i="0" dirty="0">
                        <a:effectLst/>
                        <a:latin typeface="Letter-join Plus 36" panose="02000505000000020003" pitchFamily="50"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tabLst>
                          <a:tab pos="2244725" algn="l"/>
                        </a:tabLst>
                      </a:pPr>
                      <a:r>
                        <a:rPr lang="en-GB" sz="1300" dirty="0">
                          <a:effectLst/>
                          <a:latin typeface="Letter-join Plus 36" panose="02000505000000020003" pitchFamily="50" charset="0"/>
                          <a:ea typeface="Calibri" panose="020F0502020204030204" pitchFamily="34" charset="0"/>
                          <a:cs typeface="Times New Roman" panose="02020603050405020304" pitchFamily="18" charset="0"/>
                        </a:rPr>
                        <a:t>Almost a quarter of all the land on Earth was once part of the British Empire.  This meant the people living and the decisions that would affect them were all under British control.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675067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36239055"/>
              </p:ext>
            </p:extLst>
          </p:nvPr>
        </p:nvGraphicFramePr>
        <p:xfrm>
          <a:off x="5998397" y="1272326"/>
          <a:ext cx="5663142" cy="5509331"/>
        </p:xfrm>
        <a:graphic>
          <a:graphicData uri="http://schemas.openxmlformats.org/drawingml/2006/table">
            <a:tbl>
              <a:tblPr firstRow="1" bandRow="1">
                <a:tableStyleId>{7DF18680-E054-41AD-8BC1-D1AEF772440D}</a:tableStyleId>
              </a:tblPr>
              <a:tblGrid>
                <a:gridCol w="5663142">
                  <a:extLst>
                    <a:ext uri="{9D8B030D-6E8A-4147-A177-3AD203B41FA5}">
                      <a16:colId xmlns:a16="http://schemas.microsoft.com/office/drawing/2014/main" val="871901910"/>
                    </a:ext>
                  </a:extLst>
                </a:gridCol>
              </a:tblGrid>
              <a:tr h="372462">
                <a:tc>
                  <a:txBody>
                    <a:bodyPr/>
                    <a:lstStyle/>
                    <a:p>
                      <a:pPr algn="ctr"/>
                      <a:r>
                        <a:rPr lang="en-GB" dirty="0">
                          <a:solidFill>
                            <a:schemeClr val="tx1"/>
                          </a:solidFill>
                          <a:latin typeface="Letter-join Plus 36" panose="02000505000000020003" pitchFamily="50" charset="0"/>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92008497"/>
                  </a:ext>
                </a:extLst>
              </a:tr>
              <a:tr h="5136869">
                <a:tc>
                  <a:txBody>
                    <a:bodyPr/>
                    <a:lstStyle/>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Queen Victoria reigned from 1837 to 1901.</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During these 64 years, Britain was also going through the Industrial Revolution. </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Life in the Victorian era changed very quickly for a lot of people, and cities became busier and more crowded.</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The new Houses of Parliament are built (1837).</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Queen Victoria is crowned at age 18 (1838).</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‘Oliver Twist’ by Charles Dickens is published (alongside ‘A Christmas Carol’ and other novels).</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Britain’s railway network grows until most town and villages have a rail connection during the 1940s.</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The first postage stamp, the ‘Penny Black’, is used in 1840. The first post-box is introduced in 1852.</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Queen Victoria marries Prince Albert (her cousin) in 1840.</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The Great Exhibition runs from May to October in London 1851.</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According to law, every county now has to have its own police force.</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The Crimean War occurs (1853 – 1856).</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Charles Darwin’s publishes his works on evolution ‘On the Origin of Species’.</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Prince Albert dies from typhoid in 1861, Victoria is heartbroken.</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Children were</a:t>
                      </a:r>
                      <a:r>
                        <a:rPr lang="en-GB" sz="1250" kern="1200" baseline="0" dirty="0">
                          <a:solidFill>
                            <a:schemeClr val="dk1"/>
                          </a:solidFill>
                          <a:effectLst/>
                          <a:latin typeface="Letter-join Plus 36" panose="02000505000000020003" pitchFamily="50" charset="0"/>
                          <a:ea typeface="+mn-ea"/>
                          <a:cs typeface="+mn-cs"/>
                        </a:rPr>
                        <a:t> used as</a:t>
                      </a:r>
                      <a:r>
                        <a:rPr lang="en-GB" sz="1250" kern="1200" dirty="0">
                          <a:solidFill>
                            <a:schemeClr val="dk1"/>
                          </a:solidFill>
                          <a:effectLst/>
                          <a:latin typeface="Letter-join Plus 36" panose="02000505000000020003" pitchFamily="50" charset="0"/>
                          <a:ea typeface="+mn-ea"/>
                          <a:cs typeface="+mn-cs"/>
                        </a:rPr>
                        <a:t> a workforce.</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Queen Victoria is declared Empress of India in 1876.</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New inventions </a:t>
                      </a:r>
                      <a:r>
                        <a:rPr lang="en-GB" sz="1250" kern="1200" baseline="0" dirty="0">
                          <a:solidFill>
                            <a:schemeClr val="dk1"/>
                          </a:solidFill>
                          <a:effectLst/>
                          <a:latin typeface="Letter-join Plus 36" panose="02000505000000020003" pitchFamily="50" charset="0"/>
                          <a:ea typeface="+mn-ea"/>
                          <a:cs typeface="+mn-cs"/>
                        </a:rPr>
                        <a:t> were created such as: </a:t>
                      </a:r>
                      <a:r>
                        <a:rPr lang="en-GB" sz="1250" kern="1200" dirty="0">
                          <a:solidFill>
                            <a:schemeClr val="dk1"/>
                          </a:solidFill>
                          <a:effectLst/>
                          <a:latin typeface="Letter-join Plus 36" panose="02000505000000020003" pitchFamily="50" charset="0"/>
                          <a:ea typeface="+mn-ea"/>
                          <a:cs typeface="+mn-cs"/>
                        </a:rPr>
                        <a:t> electricity and the telephone (Nikola Tesla &amp; Alexander Graham Bell).</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The Education Act (1880) makes school compulsory for all children. Schools are built for children aged 5-10 in 1870</a:t>
                      </a:r>
                    </a:p>
                    <a:p>
                      <a:pPr marL="171450" indent="-171450">
                        <a:buFont typeface="Arial" panose="020B0604020202020204" pitchFamily="34" charset="0"/>
                        <a:buChar char="•"/>
                      </a:pPr>
                      <a:r>
                        <a:rPr lang="en-GB" sz="1250" kern="1200" dirty="0">
                          <a:solidFill>
                            <a:schemeClr val="dk1"/>
                          </a:solidFill>
                          <a:effectLst/>
                          <a:latin typeface="Letter-join Plus 36" panose="02000505000000020003" pitchFamily="50" charset="0"/>
                          <a:ea typeface="+mn-ea"/>
                          <a:cs typeface="+mn-cs"/>
                        </a:rPr>
                        <a:t>Queen Victoria Dies in 1901, succeeded by Edward VII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3733816"/>
                  </a:ext>
                </a:extLst>
              </a:tr>
            </a:tbl>
          </a:graphicData>
        </a:graphic>
      </p:graphicFrame>
      <p:sp>
        <p:nvSpPr>
          <p:cNvPr id="13" name="AutoShape 4" descr="Carl Linnaeus | Opiliones Wiki | Fand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8" name="Picture 17"/>
          <p:cNvPicPr>
            <a:picLocks noChangeAspect="1"/>
          </p:cNvPicPr>
          <p:nvPr/>
        </p:nvPicPr>
        <p:blipFill>
          <a:blip r:embed="rId3"/>
          <a:stretch>
            <a:fillRect/>
          </a:stretch>
        </p:blipFill>
        <p:spPr>
          <a:xfrm>
            <a:off x="10701514" y="70303"/>
            <a:ext cx="960025" cy="1115030"/>
          </a:xfrm>
          <a:prstGeom prst="rect">
            <a:avLst/>
          </a:prstGeom>
        </p:spPr>
      </p:pic>
      <p:sp>
        <p:nvSpPr>
          <p:cNvPr id="20" name="TextBox 19"/>
          <p:cNvSpPr txBox="1"/>
          <p:nvPr/>
        </p:nvSpPr>
        <p:spPr>
          <a:xfrm>
            <a:off x="4160821" y="3045449"/>
            <a:ext cx="1566155" cy="1384995"/>
          </a:xfrm>
          <a:prstGeom prst="rect">
            <a:avLst/>
          </a:prstGeom>
          <a:noFill/>
        </p:spPr>
        <p:txBody>
          <a:bodyPr wrap="square" rtlCol="0">
            <a:spAutoFit/>
          </a:bodyPr>
          <a:lstStyle/>
          <a:p>
            <a:r>
              <a:rPr lang="en-GB" sz="1200" dirty="0">
                <a:latin typeface="Letter-join Plus 36" panose="02000505000000020003" pitchFamily="50" charset="0"/>
              </a:rPr>
              <a:t>Alexander Graham Bell (1847 – 1922).  Born in Scotland, he was an inventor and scientist who developed the very first telephone.  </a:t>
            </a:r>
          </a:p>
        </p:txBody>
      </p:sp>
      <p:sp>
        <p:nvSpPr>
          <p:cNvPr id="21" name="TextBox 20"/>
          <p:cNvSpPr txBox="1"/>
          <p:nvPr/>
        </p:nvSpPr>
        <p:spPr>
          <a:xfrm>
            <a:off x="3899429" y="4658000"/>
            <a:ext cx="2009422" cy="2123658"/>
          </a:xfrm>
          <a:prstGeom prst="rect">
            <a:avLst/>
          </a:prstGeom>
          <a:solidFill>
            <a:schemeClr val="accent1">
              <a:lumMod val="20000"/>
              <a:lumOff val="80000"/>
            </a:schemeClr>
          </a:solidFill>
          <a:ln>
            <a:solidFill>
              <a:schemeClr val="tx1"/>
            </a:solidFill>
          </a:ln>
        </p:spPr>
        <p:txBody>
          <a:bodyPr wrap="square" rtlCol="0">
            <a:spAutoFit/>
          </a:bodyPr>
          <a:lstStyle/>
          <a:p>
            <a:r>
              <a:rPr lang="en-GB" sz="1200" u="sng" dirty="0">
                <a:latin typeface="Letter-join Plus 36" panose="02000505000000020003" pitchFamily="50" charset="0"/>
              </a:rPr>
              <a:t>Key Dates:</a:t>
            </a:r>
          </a:p>
          <a:p>
            <a:pPr marL="171450" indent="-171450">
              <a:buFont typeface="Arial" panose="020B0604020202020204" pitchFamily="34" charset="0"/>
              <a:buChar char="•"/>
            </a:pPr>
            <a:r>
              <a:rPr lang="en-GB" sz="1200" i="1" dirty="0">
                <a:latin typeface="Letter-join Plus 36" panose="02000505000000020003" pitchFamily="50" charset="0"/>
              </a:rPr>
              <a:t>1880 – Education Act is passed.</a:t>
            </a:r>
          </a:p>
          <a:p>
            <a:pPr marL="171450" indent="-171450">
              <a:buFont typeface="Arial" panose="020B0604020202020204" pitchFamily="34" charset="0"/>
              <a:buChar char="•"/>
            </a:pPr>
            <a:r>
              <a:rPr lang="en-GB" sz="1200" dirty="0">
                <a:latin typeface="Letter-join Plus 36" panose="02000505000000020003" pitchFamily="50" charset="0"/>
              </a:rPr>
              <a:t>1861 – Prince Albert dies.</a:t>
            </a:r>
          </a:p>
          <a:p>
            <a:pPr marL="171450" indent="-171450">
              <a:buFont typeface="Arial" panose="020B0604020202020204" pitchFamily="34" charset="0"/>
              <a:buChar char="•"/>
            </a:pPr>
            <a:r>
              <a:rPr lang="en-GB" sz="1200" i="1" dirty="0">
                <a:latin typeface="Letter-join Plus 36" panose="02000505000000020003" pitchFamily="50" charset="0"/>
              </a:rPr>
              <a:t>1871 – Royal Albert Hall is opened.  </a:t>
            </a:r>
          </a:p>
          <a:p>
            <a:pPr marL="171450" indent="-171450">
              <a:buFont typeface="Arial" panose="020B0604020202020204" pitchFamily="34" charset="0"/>
              <a:buChar char="•"/>
            </a:pPr>
            <a:r>
              <a:rPr lang="en-GB" sz="1200" dirty="0">
                <a:latin typeface="Letter-join Plus 36" panose="02000505000000020003" pitchFamily="50" charset="0"/>
              </a:rPr>
              <a:t>1877 – Victoria becomes Empress of India.</a:t>
            </a:r>
            <a:r>
              <a:rPr lang="en-GB" sz="1200" i="1" dirty="0">
                <a:latin typeface="Letter-join Plus 36" panose="02000505000000020003" pitchFamily="50" charset="0"/>
              </a:rPr>
              <a:t>  </a:t>
            </a:r>
          </a:p>
          <a:p>
            <a:pPr marL="171450" indent="-171450">
              <a:buFont typeface="Arial" panose="020B0604020202020204" pitchFamily="34" charset="0"/>
              <a:buChar char="•"/>
            </a:pPr>
            <a:r>
              <a:rPr lang="en-GB" sz="1200" i="1" dirty="0">
                <a:latin typeface="Letter-join Plus 36" panose="02000505000000020003" pitchFamily="50" charset="0"/>
              </a:rPr>
              <a:t>1901 – Queen Victoria dies.</a:t>
            </a:r>
          </a:p>
          <a:p>
            <a:endParaRPr lang="en-GB" sz="1200" i="1" dirty="0">
              <a:latin typeface="Letter-join Plus 36" panose="02000505000000020003" pitchFamily="50" charset="0"/>
            </a:endParaRPr>
          </a:p>
        </p:txBody>
      </p:sp>
      <p:sp>
        <p:nvSpPr>
          <p:cNvPr id="15" name="TextBox 14">
            <a:extLst>
              <a:ext uri="{FF2B5EF4-FFF2-40B4-BE49-F238E27FC236}">
                <a16:creationId xmlns:a16="http://schemas.microsoft.com/office/drawing/2014/main" id="{A19DE132-5E4E-834C-9397-9A67440EAF37}"/>
              </a:ext>
            </a:extLst>
          </p:cNvPr>
          <p:cNvSpPr txBox="1"/>
          <p:nvPr/>
        </p:nvSpPr>
        <p:spPr>
          <a:xfrm>
            <a:off x="248886" y="5217461"/>
            <a:ext cx="3592249" cy="1569660"/>
          </a:xfrm>
          <a:prstGeom prst="rect">
            <a:avLst/>
          </a:prstGeom>
          <a:solidFill>
            <a:schemeClr val="accent6">
              <a:lumMod val="20000"/>
              <a:lumOff val="80000"/>
            </a:schemeClr>
          </a:solidFill>
          <a:ln>
            <a:solidFill>
              <a:schemeClr val="tx1"/>
            </a:solidFill>
          </a:ln>
        </p:spPr>
        <p:txBody>
          <a:bodyPr wrap="square" rtlCol="0">
            <a:spAutoFit/>
          </a:bodyPr>
          <a:lstStyle/>
          <a:p>
            <a:r>
              <a:rPr lang="en-GB" sz="1200" u="sng" dirty="0">
                <a:latin typeface="Letter-join Plus 36" panose="02000505000000020003" pitchFamily="50" charset="0"/>
              </a:rPr>
              <a:t>Key Figures:</a:t>
            </a:r>
          </a:p>
          <a:p>
            <a:pPr marL="171450" indent="-171450">
              <a:buFont typeface="Arial" panose="020B0604020202020204" pitchFamily="34" charset="0"/>
              <a:buChar char="•"/>
            </a:pPr>
            <a:r>
              <a:rPr lang="en-GB" sz="1200" i="1" dirty="0">
                <a:latin typeface="Letter-join Plus 36" panose="02000505000000020003" pitchFamily="50" charset="0"/>
              </a:rPr>
              <a:t>Prince Albert – Queen Victoria’s husband and Prince Consort</a:t>
            </a:r>
          </a:p>
          <a:p>
            <a:pPr marL="171450" indent="-171450">
              <a:buFont typeface="Arial" panose="020B0604020202020204" pitchFamily="34" charset="0"/>
              <a:buChar char="•"/>
            </a:pPr>
            <a:r>
              <a:rPr lang="en-GB" sz="1200" dirty="0">
                <a:latin typeface="Letter-join Plus 36" panose="02000505000000020003" pitchFamily="50" charset="0"/>
              </a:rPr>
              <a:t>Benjamin Disraeli – One of Britain’s Prime Ministers</a:t>
            </a:r>
          </a:p>
          <a:p>
            <a:pPr marL="171450" indent="-171450">
              <a:buFont typeface="Arial" panose="020B0604020202020204" pitchFamily="34" charset="0"/>
              <a:buChar char="•"/>
            </a:pPr>
            <a:r>
              <a:rPr lang="en-GB" sz="1200" i="1" dirty="0">
                <a:latin typeface="Letter-join Plus 36" panose="02000505000000020003" pitchFamily="50" charset="0"/>
              </a:rPr>
              <a:t>Nikola Tesla – Inventor of alternating current electricity</a:t>
            </a:r>
          </a:p>
          <a:p>
            <a:endParaRPr lang="en-GB" sz="1200" i="1" dirty="0">
              <a:latin typeface="Letter-join Plus 36" panose="02000505000000020003" pitchFamily="50" charset="0"/>
            </a:endParaRPr>
          </a:p>
        </p:txBody>
      </p:sp>
      <p:pic>
        <p:nvPicPr>
          <p:cNvPr id="3" name="Picture 2">
            <a:extLst>
              <a:ext uri="{FF2B5EF4-FFF2-40B4-BE49-F238E27FC236}">
                <a16:creationId xmlns:a16="http://schemas.microsoft.com/office/drawing/2014/main" id="{54C3F40E-EFEB-6B43-8F35-D2D6455A5898}"/>
              </a:ext>
            </a:extLst>
          </p:cNvPr>
          <p:cNvPicPr>
            <a:picLocks noChangeAspect="1"/>
          </p:cNvPicPr>
          <p:nvPr/>
        </p:nvPicPr>
        <p:blipFill>
          <a:blip r:embed="rId4"/>
          <a:stretch>
            <a:fillRect/>
          </a:stretch>
        </p:blipFill>
        <p:spPr>
          <a:xfrm>
            <a:off x="4179084" y="1331090"/>
            <a:ext cx="1450113" cy="1571395"/>
          </a:xfrm>
          <a:prstGeom prst="rect">
            <a:avLst/>
          </a:prstGeom>
        </p:spPr>
      </p:pic>
    </p:spTree>
    <p:extLst>
      <p:ext uri="{BB962C8B-B14F-4D97-AF65-F5344CB8AC3E}">
        <p14:creationId xmlns:p14="http://schemas.microsoft.com/office/powerpoint/2010/main" val="1430684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475</Words>
  <Application>Microsoft Office PowerPoint</Application>
  <PresentationFormat>Widescreen</PresentationFormat>
  <Paragraphs>44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Letter-join Plus 36</vt:lpstr>
      <vt:lpstr>Times New Roman</vt:lpstr>
      <vt:lpstr>Office Theme</vt:lpstr>
      <vt:lpstr>PowerPoint Presentation</vt:lpstr>
    </vt:vector>
  </TitlesOfParts>
  <Company>ALT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Bradshaw-Campbell Louise</dc:creator>
  <cp:lastModifiedBy>Louise Bradshaw-Campbell</cp:lastModifiedBy>
  <cp:revision>25</cp:revision>
  <dcterms:created xsi:type="dcterms:W3CDTF">2020-09-17T15:40:05Z</dcterms:created>
  <dcterms:modified xsi:type="dcterms:W3CDTF">2021-11-03T16:11:45Z</dcterms:modified>
</cp:coreProperties>
</file>